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6"/>
  </p:notesMasterIdLst>
  <p:sldIdLst>
    <p:sldId id="263" r:id="rId3"/>
    <p:sldId id="265" r:id="rId4"/>
    <p:sldId id="258" r:id="rId5"/>
    <p:sldId id="266" r:id="rId6"/>
    <p:sldId id="289" r:id="rId7"/>
    <p:sldId id="271" r:id="rId8"/>
    <p:sldId id="268" r:id="rId9"/>
    <p:sldId id="293" r:id="rId10"/>
    <p:sldId id="295" r:id="rId11"/>
    <p:sldId id="294" r:id="rId12"/>
    <p:sldId id="296" r:id="rId13"/>
    <p:sldId id="297" r:id="rId14"/>
    <p:sldId id="264"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E7B98B-33A1-4B48-870D-2AC232205DF0}">
  <a:tblStyle styleId="{AAE7B98B-33A1-4B48-870D-2AC232205D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84"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170601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561792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078952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74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493823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3801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04000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49382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524246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62408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854938"/>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365760" y="2166365"/>
            <a:ext cx="11471565" cy="1739347"/>
          </a:xfrm>
          <a:prstGeom prst="rect">
            <a:avLst/>
          </a:prstGeom>
          <a:solidFill>
            <a:srgbClr val="181818">
              <a:alpha val="31764"/>
            </a:srgbClr>
          </a:solid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2"/>
              </a:buClr>
              <a:buSzPts val="5333"/>
              <a:buFont typeface="Quattrocento Sans"/>
              <a:buNone/>
              <a:defRPr sz="5333">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524000" y="3996251"/>
            <a:ext cx="9144000" cy="1309255"/>
          </a:xfrm>
          <a:prstGeom prst="rect">
            <a:avLst/>
          </a:prstGeom>
          <a:solidFill>
            <a:srgbClr val="181818">
              <a:alpha val="31764"/>
            </a:srgbClr>
          </a:solidFill>
          <a:ln>
            <a:noFill/>
          </a:ln>
        </p:spPr>
        <p:txBody>
          <a:bodyPr spcFirstLastPara="1" wrap="square" lIns="91425" tIns="45700" rIns="91425" bIns="45700" anchor="t" anchorCtr="0">
            <a:noAutofit/>
          </a:bodyPr>
          <a:lstStyle>
            <a:lvl1pPr lvl="0" algn="ctr">
              <a:lnSpc>
                <a:spcPct val="90000"/>
              </a:lnSpc>
              <a:spcBef>
                <a:spcPts val="1200"/>
              </a:spcBef>
              <a:spcAft>
                <a:spcPts val="0"/>
              </a:spcAft>
              <a:buSzPts val="3600"/>
              <a:buNone/>
              <a:defRPr sz="3600">
                <a:solidFill>
                  <a:srgbClr val="FCFCFC"/>
                </a:solidFill>
                <a:latin typeface="Calibri" panose="020F0502020204030204" pitchFamily="34" charset="0"/>
                <a:cs typeface="Calibri" panose="020F0502020204030204" pitchFamily="34" charset="0"/>
              </a:defRPr>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2000"/>
              <a:buNone/>
              <a:defRPr sz="20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0" name="Google Shape;20;p2"/>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1" name="Google Shape;21;p2"/>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2" name="Google Shape;22;p2"/>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23" name="Google Shape;23;p2"/>
          <p:cNvPicPr preferRelativeResize="0"/>
          <p:nvPr/>
        </p:nvPicPr>
        <p:blipFill rotWithShape="1">
          <a:blip r:embed="rId3">
            <a:alphaModFix/>
          </a:blip>
          <a:srcRect/>
          <a:stretch/>
        </p:blipFill>
        <p:spPr>
          <a:xfrm>
            <a:off x="5898175" y="809765"/>
            <a:ext cx="1493583" cy="786096"/>
          </a:xfrm>
          <a:prstGeom prst="rect">
            <a:avLst/>
          </a:prstGeom>
          <a:noFill/>
          <a:ln>
            <a:noFill/>
          </a:ln>
        </p:spPr>
      </p:pic>
      <p:pic>
        <p:nvPicPr>
          <p:cNvPr id="8" name="Google Shape;28;p28"/>
          <p:cNvPicPr preferRelativeResize="0"/>
          <p:nvPr userDrawn="1"/>
        </p:nvPicPr>
        <p:blipFill rotWithShape="1">
          <a:blip r:embed="rId4">
            <a:alphaModFix/>
          </a:blip>
          <a:srcRect/>
          <a:stretch/>
        </p:blipFill>
        <p:spPr>
          <a:xfrm>
            <a:off x="4203160" y="848143"/>
            <a:ext cx="1307954" cy="747717"/>
          </a:xfrm>
          <a:prstGeom prst="rect">
            <a:avLst/>
          </a:prstGeom>
          <a:noFill/>
          <a:ln>
            <a:noFill/>
          </a:ln>
        </p:spPr>
      </p:pic>
    </p:spTree>
    <p:extLst>
      <p:ext uri="{BB962C8B-B14F-4D97-AF65-F5344CB8AC3E}">
        <p14:creationId xmlns:p14="http://schemas.microsoft.com/office/powerpoint/2010/main" val="1802238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200"/>
              </a:spcBef>
              <a:spcAft>
                <a:spcPts val="0"/>
              </a:spcAft>
              <a:buSzPts val="2800"/>
              <a:buChar char="▪"/>
              <a:defRPr sz="28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7" name="Google Shape;27;p3"/>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8" name="Google Shape;28;p3"/>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29" name="Google Shape;29;p3"/>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7" name="Google Shape;28;p28"/>
          <p:cNvPicPr preferRelativeResize="0"/>
          <p:nvPr userDrawn="1"/>
        </p:nvPicPr>
        <p:blipFill rotWithShape="1">
          <a:blip r:embed="rId2">
            <a:alphaModFix/>
          </a:blip>
          <a:srcRect/>
          <a:stretch/>
        </p:blipFill>
        <p:spPr>
          <a:xfrm>
            <a:off x="10029494" y="359229"/>
            <a:ext cx="706542" cy="401743"/>
          </a:xfrm>
          <a:prstGeom prst="rect">
            <a:avLst/>
          </a:prstGeom>
          <a:noFill/>
          <a:ln>
            <a:noFill/>
          </a:ln>
        </p:spPr>
      </p:pic>
    </p:spTree>
    <p:extLst>
      <p:ext uri="{BB962C8B-B14F-4D97-AF65-F5344CB8AC3E}">
        <p14:creationId xmlns:p14="http://schemas.microsoft.com/office/powerpoint/2010/main" val="89282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30"/>
        <p:cNvGrpSpPr/>
        <p:nvPr/>
      </p:nvGrpSpPr>
      <p:grpSpPr>
        <a:xfrm>
          <a:off x="0" y="0"/>
          <a:ext cx="0" cy="0"/>
          <a:chOff x="0" y="0"/>
          <a:chExt cx="0" cy="0"/>
        </a:xfrm>
      </p:grpSpPr>
      <p:sp>
        <p:nvSpPr>
          <p:cNvPr id="31" name="Google Shape;31;p4"/>
          <p:cNvSpPr/>
          <p:nvPr/>
        </p:nvSpPr>
        <p:spPr>
          <a:xfrm>
            <a:off x="-6842" y="2059012"/>
            <a:ext cx="12195668" cy="182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32" name="Google Shape;32;p4"/>
          <p:cNvSpPr txBox="1">
            <a:spLocks noGrp="1"/>
          </p:cNvSpPr>
          <p:nvPr>
            <p:ph type="title"/>
          </p:nvPr>
        </p:nvSpPr>
        <p:spPr>
          <a:xfrm>
            <a:off x="833191" y="2208879"/>
            <a:ext cx="10515600" cy="1676400"/>
          </a:xfrm>
          <a:prstGeom prst="rect">
            <a:avLst/>
          </a:prstGeom>
          <a:noFill/>
          <a:ln>
            <a:noFill/>
          </a:ln>
        </p:spPr>
        <p:txBody>
          <a:bodyPr spcFirstLastPara="1" wrap="square" lIns="91425" tIns="45700" rIns="91425" bIns="45700" anchor="ctr" anchorCtr="0">
            <a:noAutofit/>
          </a:bodyPr>
          <a:lstStyle>
            <a:lvl1pPr lvl="0" algn="ctr">
              <a:lnSpc>
                <a:spcPct val="80000"/>
              </a:lnSpc>
              <a:spcBef>
                <a:spcPts val="0"/>
              </a:spcBef>
              <a:spcAft>
                <a:spcPts val="0"/>
              </a:spcAft>
              <a:buClr>
                <a:schemeClr val="lt1"/>
              </a:buClr>
              <a:buSzPts val="4800"/>
              <a:buFont typeface="Quattrocento Sans"/>
              <a:buNone/>
              <a:defRPr sz="4800" b="0">
                <a:solidFill>
                  <a:schemeClr val="lt1"/>
                </a:solidFill>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3191" y="4010335"/>
            <a:ext cx="10515600" cy="117463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200"/>
              </a:spcBef>
              <a:spcAft>
                <a:spcPts val="0"/>
              </a:spcAft>
              <a:buSzPts val="3200"/>
              <a:buNone/>
              <a:defRPr sz="3200">
                <a:solidFill>
                  <a:schemeClr val="dk2"/>
                </a:solidFill>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800"/>
              <a:buNone/>
              <a:defRPr sz="1800">
                <a:solidFill>
                  <a:srgbClr val="8C8C8C"/>
                </a:solidFill>
              </a:defRPr>
            </a:lvl2pPr>
            <a:lvl3pPr marL="1371600" lvl="2" indent="-228600" algn="l">
              <a:lnSpc>
                <a:spcPct val="90000"/>
              </a:lnSpc>
              <a:spcBef>
                <a:spcPts val="400"/>
              </a:spcBef>
              <a:spcAft>
                <a:spcPts val="0"/>
              </a:spcAft>
              <a:buSzPts val="1600"/>
              <a:buNone/>
              <a:defRPr sz="1600">
                <a:solidFill>
                  <a:srgbClr val="8C8C8C"/>
                </a:solidFill>
              </a:defRPr>
            </a:lvl3pPr>
            <a:lvl4pPr marL="1828800" lvl="3" indent="-228600" algn="l">
              <a:lnSpc>
                <a:spcPct val="90000"/>
              </a:lnSpc>
              <a:spcBef>
                <a:spcPts val="400"/>
              </a:spcBef>
              <a:spcAft>
                <a:spcPts val="0"/>
              </a:spcAft>
              <a:buSzPts val="1400"/>
              <a:buNone/>
              <a:defRPr sz="1400">
                <a:solidFill>
                  <a:srgbClr val="8C8C8C"/>
                </a:solidFill>
              </a:defRPr>
            </a:lvl4pPr>
            <a:lvl5pPr marL="2286000" lvl="4" indent="-228600" algn="l">
              <a:lnSpc>
                <a:spcPct val="90000"/>
              </a:lnSpc>
              <a:spcBef>
                <a:spcPts val="400"/>
              </a:spcBef>
              <a:spcAft>
                <a:spcPts val="0"/>
              </a:spcAft>
              <a:buSzPts val="1400"/>
              <a:buNone/>
              <a:defRPr sz="1400">
                <a:solidFill>
                  <a:srgbClr val="8C8C8C"/>
                </a:solidFill>
              </a:defRPr>
            </a:lvl5pPr>
            <a:lvl6pPr marL="2743200" lvl="5" indent="-228600" algn="l">
              <a:lnSpc>
                <a:spcPct val="90000"/>
              </a:lnSpc>
              <a:spcBef>
                <a:spcPts val="400"/>
              </a:spcBef>
              <a:spcAft>
                <a:spcPts val="0"/>
              </a:spcAft>
              <a:buSzPts val="1400"/>
              <a:buNone/>
              <a:defRPr sz="1400">
                <a:solidFill>
                  <a:srgbClr val="8C8C8C"/>
                </a:solidFill>
              </a:defRPr>
            </a:lvl6pPr>
            <a:lvl7pPr marL="3200400" lvl="6" indent="-228600" algn="l">
              <a:lnSpc>
                <a:spcPct val="90000"/>
              </a:lnSpc>
              <a:spcBef>
                <a:spcPts val="400"/>
              </a:spcBef>
              <a:spcAft>
                <a:spcPts val="0"/>
              </a:spcAft>
              <a:buSzPts val="1400"/>
              <a:buNone/>
              <a:defRPr sz="1400">
                <a:solidFill>
                  <a:srgbClr val="8C8C8C"/>
                </a:solidFill>
              </a:defRPr>
            </a:lvl7pPr>
            <a:lvl8pPr marL="3657600" lvl="7" indent="-228600" algn="l">
              <a:lnSpc>
                <a:spcPct val="90000"/>
              </a:lnSpc>
              <a:spcBef>
                <a:spcPts val="400"/>
              </a:spcBef>
              <a:spcAft>
                <a:spcPts val="0"/>
              </a:spcAft>
              <a:buSzPts val="1400"/>
              <a:buNone/>
              <a:defRPr sz="1400">
                <a:solidFill>
                  <a:srgbClr val="8C8C8C"/>
                </a:solidFill>
              </a:defRPr>
            </a:lvl8pPr>
            <a:lvl9pPr marL="4114800" lvl="8" indent="-228600" algn="l">
              <a:lnSpc>
                <a:spcPct val="90000"/>
              </a:lnSpc>
              <a:spcBef>
                <a:spcPts val="400"/>
              </a:spcBef>
              <a:spcAft>
                <a:spcPts val="400"/>
              </a:spcAft>
              <a:buSzPts val="1400"/>
              <a:buNone/>
              <a:defRPr sz="1400">
                <a:solidFill>
                  <a:srgbClr val="8C8C8C"/>
                </a:solidFill>
              </a:defRPr>
            </a:lvl9pPr>
          </a:lstStyle>
          <a:p>
            <a:endParaRPr/>
          </a:p>
        </p:txBody>
      </p:sp>
      <p:sp>
        <p:nvSpPr>
          <p:cNvPr id="34" name="Google Shape;34;p4"/>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solidFill>
                  <a:schemeClr val="dk2"/>
                </a:solidFill>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099BDD"/>
              </a:solidFill>
              <a:effectLst/>
              <a:uLnTx/>
              <a:uFillTx/>
              <a:latin typeface="Calibri" panose="020F0502020204030204" pitchFamily="34" charset="0"/>
              <a:cs typeface="Calibri" panose="020F0502020204030204" pitchFamily="34" charset="0"/>
              <a:sym typeface="Quattrocento Sans"/>
            </a:endParaRPr>
          </a:p>
        </p:txBody>
      </p:sp>
      <p:sp>
        <p:nvSpPr>
          <p:cNvPr id="35" name="Google Shape;35;p4"/>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36" name="Google Shape;36;p4"/>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lvl="1" indent="0" algn="r">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lvl="2" indent="0" algn="r">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lvl="3" indent="0" algn="r">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lvl="4" indent="0" algn="r">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lvl="5" indent="0" algn="r">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lvl="6" indent="0" algn="r">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lvl="7" indent="0" algn="r">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lvl="8" indent="0" algn="r">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669433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5"/>
          <p:cNvSpPr txBox="1">
            <a:spLocks noGrp="1"/>
          </p:cNvSpPr>
          <p:nvPr>
            <p:ph type="body" idx="1"/>
          </p:nvPr>
        </p:nvSpPr>
        <p:spPr>
          <a:xfrm>
            <a:off x="514352" y="1088572"/>
            <a:ext cx="5445872"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39" name="Google Shape;39;p5"/>
          <p:cNvSpPr txBox="1">
            <a:spLocks noGrp="1"/>
          </p:cNvSpPr>
          <p:nvPr>
            <p:ph type="body" idx="2"/>
          </p:nvPr>
        </p:nvSpPr>
        <p:spPr>
          <a:xfrm>
            <a:off x="6230390" y="1088572"/>
            <a:ext cx="5463769" cy="5129349"/>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0" name="Google Shape;40;p5"/>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1" name="Google Shape;41;p5"/>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2" name="Google Shape;42;p5"/>
          <p:cNvSpPr txBox="1">
            <a:spLocks noGrp="1"/>
          </p:cNvSpPr>
          <p:nvPr>
            <p:ph type="sldNum" idx="12"/>
          </p:nvPr>
        </p:nvSpPr>
        <p:spPr>
          <a:xfrm>
            <a:off x="11176001" y="6422855"/>
            <a:ext cx="51815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43" name="Google Shape;43;p5"/>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48154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514350" y="958430"/>
            <a:ext cx="544753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7" name="Google Shape;47;p6"/>
          <p:cNvSpPr txBox="1">
            <a:spLocks noGrp="1"/>
          </p:cNvSpPr>
          <p:nvPr>
            <p:ph type="body" idx="2"/>
          </p:nvPr>
        </p:nvSpPr>
        <p:spPr>
          <a:xfrm>
            <a:off x="514350" y="1823931"/>
            <a:ext cx="544753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48" name="Google Shape;48;p6"/>
          <p:cNvSpPr txBox="1">
            <a:spLocks noGrp="1"/>
          </p:cNvSpPr>
          <p:nvPr>
            <p:ph type="body" idx="3"/>
          </p:nvPr>
        </p:nvSpPr>
        <p:spPr>
          <a:xfrm>
            <a:off x="6231231" y="958430"/>
            <a:ext cx="5452768" cy="743095"/>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200"/>
              </a:spcBef>
              <a:spcAft>
                <a:spcPts val="0"/>
              </a:spcAft>
              <a:buSzPts val="2100"/>
              <a:buNone/>
              <a:defRPr sz="2100" b="1">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9" name="Google Shape;49;p6"/>
          <p:cNvSpPr txBox="1">
            <a:spLocks noGrp="1"/>
          </p:cNvSpPr>
          <p:nvPr>
            <p:ph type="body" idx="4"/>
          </p:nvPr>
        </p:nvSpPr>
        <p:spPr>
          <a:xfrm>
            <a:off x="6231231" y="1823928"/>
            <a:ext cx="5452768" cy="439879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200"/>
              </a:spcBef>
              <a:spcAft>
                <a:spcPts val="0"/>
              </a:spcAft>
              <a:buSzPts val="2200"/>
              <a:buChar char="▪"/>
              <a:defRPr sz="2200">
                <a:latin typeface="Calibri" panose="020F0502020204030204" pitchFamily="34" charset="0"/>
                <a:cs typeface="Calibri" panose="020F0502020204030204" pitchFamily="34" charset="0"/>
              </a:defRPr>
            </a:lvl1pPr>
            <a:lvl2pPr marL="914400" lvl="1" indent="-355600" algn="l">
              <a:lnSpc>
                <a:spcPct val="90000"/>
              </a:lnSpc>
              <a:spcBef>
                <a:spcPts val="200"/>
              </a:spcBef>
              <a:spcAft>
                <a:spcPts val="0"/>
              </a:spcAft>
              <a:buSzPts val="2000"/>
              <a:buChar char="▪"/>
              <a:defRPr sz="2000"/>
            </a:lvl2pPr>
            <a:lvl3pPr marL="1371600" lvl="2" indent="-342900" algn="l">
              <a:lnSpc>
                <a:spcPct val="90000"/>
              </a:lnSpc>
              <a:spcBef>
                <a:spcPts val="400"/>
              </a:spcBef>
              <a:spcAft>
                <a:spcPts val="0"/>
              </a:spcAft>
              <a:buSzPts val="1800"/>
              <a:buChar char="▪"/>
              <a:defRPr sz="18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50" name="Google Shape;50;p6"/>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1" name="Google Shape;51;p6"/>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2" name="Google Shape;52;p6"/>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83088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6" name="Google Shape;56;p7"/>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57" name="Google Shape;57;p7"/>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197365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0" name="Google Shape;60;p8"/>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1" name="Google Shape;61;p8"/>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360635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14350" y="1148080"/>
            <a:ext cx="6819138" cy="508677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200"/>
              </a:spcBef>
              <a:spcAft>
                <a:spcPts val="0"/>
              </a:spcAft>
              <a:buSzPts val="3200"/>
              <a:buChar char="▪"/>
              <a:defRPr sz="3200">
                <a:latin typeface="Calibri" panose="020F0502020204030204" pitchFamily="34" charset="0"/>
                <a:cs typeface="Calibri" panose="020F0502020204030204" pitchFamily="34" charset="0"/>
              </a:defRPr>
            </a:lvl1pPr>
            <a:lvl2pPr marL="914400" lvl="1" indent="-406400" algn="l">
              <a:lnSpc>
                <a:spcPct val="90000"/>
              </a:lnSpc>
              <a:spcBef>
                <a:spcPts val="200"/>
              </a:spcBef>
              <a:spcAft>
                <a:spcPts val="0"/>
              </a:spcAft>
              <a:buSzPts val="2800"/>
              <a:buChar char="▪"/>
              <a:defRPr sz="2800"/>
            </a:lvl2pPr>
            <a:lvl3pPr marL="1371600" lvl="2" indent="-381000" algn="l">
              <a:lnSpc>
                <a:spcPct val="90000"/>
              </a:lnSpc>
              <a:spcBef>
                <a:spcPts val="400"/>
              </a:spcBef>
              <a:spcAft>
                <a:spcPts val="0"/>
              </a:spcAft>
              <a:buSzPts val="2400"/>
              <a:buChar char="▪"/>
              <a:defRPr sz="2400"/>
            </a:lvl3pPr>
            <a:lvl4pPr marL="1828800" lvl="3" indent="-355600" algn="l">
              <a:lnSpc>
                <a:spcPct val="90000"/>
              </a:lnSpc>
              <a:spcBef>
                <a:spcPts val="400"/>
              </a:spcBef>
              <a:spcAft>
                <a:spcPts val="0"/>
              </a:spcAft>
              <a:buSzPts val="2000"/>
              <a:buChar char="▪"/>
              <a:defRPr sz="2000"/>
            </a:lvl4pPr>
            <a:lvl5pPr marL="2286000" lvl="4" indent="-355600" algn="l">
              <a:lnSpc>
                <a:spcPct val="90000"/>
              </a:lnSpc>
              <a:spcBef>
                <a:spcPts val="400"/>
              </a:spcBef>
              <a:spcAft>
                <a:spcPts val="0"/>
              </a:spcAft>
              <a:buSzPts val="2000"/>
              <a:buChar char="▪"/>
              <a:defRPr sz="2000"/>
            </a:lvl5pPr>
            <a:lvl6pPr marL="2743200" lvl="5" indent="-355600" algn="l">
              <a:lnSpc>
                <a:spcPct val="90000"/>
              </a:lnSpc>
              <a:spcBef>
                <a:spcPts val="400"/>
              </a:spcBef>
              <a:spcAft>
                <a:spcPts val="0"/>
              </a:spcAft>
              <a:buSzPts val="2000"/>
              <a:buChar char="▪"/>
              <a:defRPr sz="2000"/>
            </a:lvl6pPr>
            <a:lvl7pPr marL="3200400" lvl="6" indent="-355600" algn="l">
              <a:lnSpc>
                <a:spcPct val="90000"/>
              </a:lnSpc>
              <a:spcBef>
                <a:spcPts val="400"/>
              </a:spcBef>
              <a:spcAft>
                <a:spcPts val="0"/>
              </a:spcAft>
              <a:buSzPts val="2000"/>
              <a:buChar char="▪"/>
              <a:defRPr sz="2000"/>
            </a:lvl7pPr>
            <a:lvl8pPr marL="3657600" lvl="7" indent="-355600" algn="l">
              <a:lnSpc>
                <a:spcPct val="90000"/>
              </a:lnSpc>
              <a:spcBef>
                <a:spcPts val="400"/>
              </a:spcBef>
              <a:spcAft>
                <a:spcPts val="0"/>
              </a:spcAft>
              <a:buSzPts val="2000"/>
              <a:buChar char="▪"/>
              <a:defRPr sz="2000"/>
            </a:lvl8pPr>
            <a:lvl9pPr marL="4114800" lvl="8" indent="-355600" algn="l">
              <a:lnSpc>
                <a:spcPct val="90000"/>
              </a:lnSpc>
              <a:spcBef>
                <a:spcPts val="400"/>
              </a:spcBef>
              <a:spcAft>
                <a:spcPts val="400"/>
              </a:spcAft>
              <a:buSzPts val="2000"/>
              <a:buChar char="▪"/>
              <a:defRPr sz="2000"/>
            </a:lvl9pPr>
          </a:lstStyle>
          <a:p>
            <a:endParaRPr/>
          </a:p>
        </p:txBody>
      </p:sp>
      <p:sp>
        <p:nvSpPr>
          <p:cNvPr id="65" name="Google Shape;65;p9"/>
          <p:cNvSpPr txBox="1">
            <a:spLocks noGrp="1"/>
          </p:cNvSpPr>
          <p:nvPr>
            <p:ph type="body" idx="2"/>
          </p:nvPr>
        </p:nvSpPr>
        <p:spPr>
          <a:xfrm>
            <a:off x="7789022" y="1148081"/>
            <a:ext cx="3905137" cy="5086774"/>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6" name="Google Shape;66;p9"/>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7" name="Google Shape;67;p9"/>
          <p:cNvSpPr txBox="1">
            <a:spLocks noGrp="1"/>
          </p:cNvSpPr>
          <p:nvPr>
            <p:ph type="ftr" idx="11"/>
          </p:nvPr>
        </p:nvSpPr>
        <p:spPr>
          <a:xfrm>
            <a:off x="6214109" y="6422855"/>
            <a:ext cx="496189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68" name="Google Shape;68;p9"/>
          <p:cNvSpPr txBox="1">
            <a:spLocks noGrp="1"/>
          </p:cNvSpPr>
          <p:nvPr>
            <p:ph type="sldNum" idx="12"/>
          </p:nvPr>
        </p:nvSpPr>
        <p:spPr>
          <a:xfrm>
            <a:off x="11176001" y="6422855"/>
            <a:ext cx="429191"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4038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493899" y="1706880"/>
            <a:ext cx="6912741" cy="4436535"/>
          </a:xfrm>
          <a:prstGeom prst="rect">
            <a:avLst/>
          </a:prstGeom>
          <a:solidFill>
            <a:srgbClr val="5CC8F8"/>
          </a:solidFill>
          <a:ln>
            <a:noFill/>
          </a:ln>
        </p:spPr>
        <p:txBody>
          <a:bodyPr spcFirstLastPara="1" wrap="square" lIns="91425" tIns="365750" rIns="91425" bIns="45700" anchor="t" anchorCtr="0">
            <a:noAutofit/>
          </a:bodyPr>
          <a:lstStyle>
            <a:lvl1pPr marR="0" lvl="0" algn="ctr" rtl="0">
              <a:lnSpc>
                <a:spcPct val="90000"/>
              </a:lnSpc>
              <a:spcBef>
                <a:spcPts val="1200"/>
              </a:spcBef>
              <a:spcAft>
                <a:spcPts val="0"/>
              </a:spcAft>
              <a:buClr>
                <a:schemeClr val="dk1"/>
              </a:buClr>
              <a:buSzPts val="3200"/>
              <a:buFont typeface="Noto Sans Symbols"/>
              <a:buNone/>
              <a:defRPr sz="3200" b="0" i="0" u="none" strike="noStrike" cap="none">
                <a:solidFill>
                  <a:srgbClr val="161616"/>
                </a:solidFill>
                <a:latin typeface="Calibri" panose="020F0502020204030204" pitchFamily="34" charset="0"/>
                <a:ea typeface="Calibri" panose="020F0502020204030204" pitchFamily="34" charset="0"/>
                <a:cs typeface="Calibri" panose="020F0502020204030204" pitchFamily="34" charset="0"/>
                <a:sym typeface="Calibri"/>
              </a:defRPr>
            </a:lvl1pPr>
            <a:lvl2pPr marR="0" lvl="1" algn="l" rtl="0">
              <a:lnSpc>
                <a:spcPct val="90000"/>
              </a:lnSpc>
              <a:spcBef>
                <a:spcPts val="20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40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9pPr>
          </a:lstStyle>
          <a:p>
            <a:endParaRPr dirty="0"/>
          </a:p>
        </p:txBody>
      </p:sp>
      <p:sp>
        <p:nvSpPr>
          <p:cNvPr id="72" name="Google Shape;72;p10"/>
          <p:cNvSpPr txBox="1">
            <a:spLocks noGrp="1"/>
          </p:cNvSpPr>
          <p:nvPr>
            <p:ph type="body" idx="1"/>
          </p:nvPr>
        </p:nvSpPr>
        <p:spPr>
          <a:xfrm>
            <a:off x="7790687" y="1706880"/>
            <a:ext cx="3893311" cy="4436535"/>
          </a:xfrm>
          <a:prstGeom prst="rect">
            <a:avLst/>
          </a:prstGeom>
          <a:noFill/>
          <a:ln>
            <a:noFill/>
          </a:ln>
        </p:spPr>
        <p:txBody>
          <a:bodyPr spcFirstLastPara="1" wrap="square" lIns="91425" tIns="45700" rIns="91425" bIns="45700" anchor="t" anchorCtr="0">
            <a:noAutofit/>
          </a:bodyPr>
          <a:lstStyle>
            <a:lvl1pPr marL="457200" lvl="0" indent="-228600" algn="l">
              <a:lnSpc>
                <a:spcPct val="95000"/>
              </a:lnSpc>
              <a:spcBef>
                <a:spcPts val="1200"/>
              </a:spcBef>
              <a:spcAft>
                <a:spcPts val="0"/>
              </a:spcAft>
              <a:buSzPts val="1800"/>
              <a:buNone/>
              <a:defRPr sz="1800">
                <a:latin typeface="Calibri" panose="020F0502020204030204" pitchFamily="34" charset="0"/>
                <a:cs typeface="Calibri" panose="020F0502020204030204" pitchFamily="34" charset="0"/>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3" name="Google Shape;73;p10"/>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4" name="Google Shape;74;p10"/>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75" name="Google Shape;75;p10"/>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237994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3550314" y="-1915763"/>
            <a:ext cx="5097721" cy="1116964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1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0" name="Google Shape;80;p1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1" name="Google Shape;81;p1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53441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82"/>
        <p:cNvGrpSpPr/>
        <p:nvPr/>
      </p:nvGrpSpPr>
      <p:grpSpPr>
        <a:xfrm>
          <a:off x="0" y="0"/>
          <a:ext cx="0" cy="0"/>
          <a:chOff x="0" y="0"/>
          <a:chExt cx="0" cy="0"/>
        </a:xfrm>
      </p:grpSpPr>
      <p:sp>
        <p:nvSpPr>
          <p:cNvPr id="83" name="Google Shape;83;p12"/>
          <p:cNvSpPr/>
          <p:nvPr/>
        </p:nvSpPr>
        <p:spPr>
          <a:xfrm>
            <a:off x="9019312" y="0"/>
            <a:ext cx="2743200" cy="68580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84" name="Google Shape;84;p12"/>
          <p:cNvSpPr txBox="1">
            <a:spLocks noGrp="1"/>
          </p:cNvSpPr>
          <p:nvPr>
            <p:ph type="title"/>
          </p:nvPr>
        </p:nvSpPr>
        <p:spPr>
          <a:xfrm rot="5400000">
            <a:off x="7413033" y="2022228"/>
            <a:ext cx="5897563" cy="240238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lt2"/>
              </a:buClr>
              <a:buSzPts val="1800"/>
              <a:buNone/>
              <a:defRPr>
                <a:latin typeface="Calibri" panose="020F0502020204030204" pitchFamily="34" charset="0"/>
                <a:cs typeface="Calibri" panose="020F05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rot="5400000">
            <a:off x="1876064" y="-763227"/>
            <a:ext cx="5897563" cy="797329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atin typeface="Calibri" panose="020F0502020204030204" pitchFamily="34" charset="0"/>
                <a:cs typeface="Calibri" panose="020F0502020204030204" pitchFamily="34" charset="0"/>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12"/>
          <p:cNvSpPr txBox="1">
            <a:spLocks noGrp="1"/>
          </p:cNvSpPr>
          <p:nvPr>
            <p:ph type="dt" idx="10"/>
          </p:nvPr>
        </p:nvSpPr>
        <p:spPr>
          <a:xfrm>
            <a:off x="838201" y="6422855"/>
            <a:ext cx="2743196" cy="365125"/>
          </a:xfrm>
          <a:prstGeom prst="rect">
            <a:avLst/>
          </a:prstGeom>
          <a:noFill/>
          <a:ln>
            <a:noFill/>
          </a:ln>
        </p:spPr>
        <p:txBody>
          <a:bodyPr spcFirstLastPara="1" wrap="square" lIns="91425" tIns="45700" rIns="45700" bIns="45700" anchor="ctr" anchorCtr="0">
            <a:noAutofit/>
          </a:bodyPr>
          <a:lstStyle>
            <a:lvl1pPr lvl="0" algn="l">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7" name="Google Shape;87;p12"/>
          <p:cNvSpPr txBox="1">
            <a:spLocks noGrp="1"/>
          </p:cNvSpPr>
          <p:nvPr>
            <p:ph type="ftr" idx="11"/>
          </p:nvPr>
        </p:nvSpPr>
        <p:spPr>
          <a:xfrm>
            <a:off x="3776136" y="6422855"/>
            <a:ext cx="427966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88" name="Google Shape;88;p12"/>
          <p:cNvSpPr txBox="1">
            <a:spLocks noGrp="1"/>
          </p:cNvSpPr>
          <p:nvPr>
            <p:ph type="sldNum" idx="12"/>
          </p:nvPr>
        </p:nvSpPr>
        <p:spPr>
          <a:xfrm>
            <a:off x="8073050" y="6422855"/>
            <a:ext cx="879759" cy="365125"/>
          </a:xfrm>
          <a:prstGeom prst="rect">
            <a:avLst/>
          </a:prstGeom>
          <a:noFill/>
          <a:ln>
            <a:noFill/>
          </a:ln>
        </p:spPr>
        <p:txBody>
          <a:bodyPr spcFirstLastPara="1" wrap="square" lIns="45700" tIns="45700" rIns="91425" bIns="45700" anchor="ctr" anchorCtr="0">
            <a:noAutofit/>
          </a:bodyPr>
          <a:lstStyle>
            <a:lvl1pPr marL="0" lvl="0" indent="0" algn="r">
              <a:spcBef>
                <a:spcPts val="0"/>
              </a:spcBef>
              <a:buNone/>
              <a:defRPr>
                <a:latin typeface="Calibri" panose="020F0502020204030204" pitchFamily="34" charset="0"/>
                <a:cs typeface="Calibri" panose="020F0502020204030204"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Tree>
    <p:extLst>
      <p:ext uri="{BB962C8B-B14F-4D97-AF65-F5344CB8AC3E}">
        <p14:creationId xmlns:p14="http://schemas.microsoft.com/office/powerpoint/2010/main" val="291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483" y="0"/>
            <a:ext cx="12188952" cy="931819"/>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1" name="Google Shape;11;p1"/>
          <p:cNvSpPr txBox="1">
            <a:spLocks noGrp="1"/>
          </p:cNvSpPr>
          <p:nvPr>
            <p:ph type="title"/>
          </p:nvPr>
        </p:nvSpPr>
        <p:spPr>
          <a:xfrm>
            <a:off x="514352" y="284177"/>
            <a:ext cx="10334625" cy="551847"/>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chemeClr val="lt2"/>
              </a:buClr>
              <a:buSzPts val="3200"/>
              <a:buFont typeface="Quattrocento Sans"/>
              <a:buNone/>
              <a:defRPr sz="3200" b="0" i="0" u="none" strike="noStrike" cap="none">
                <a:solidFill>
                  <a:schemeClr val="l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514350" y="1120201"/>
            <a:ext cx="11169649" cy="5097721"/>
          </a:xfrm>
          <a:prstGeom prst="rect">
            <a:avLst/>
          </a:prstGeom>
          <a:noFill/>
          <a:ln>
            <a:noFill/>
          </a:ln>
        </p:spPr>
        <p:txBody>
          <a:bodyPr spcFirstLastPara="1" wrap="square" lIns="91425" tIns="45700" rIns="91425" bIns="45700" anchor="t" anchorCtr="0">
            <a:noAutofit/>
          </a:bodyPr>
          <a:lstStyle>
            <a:lvl1pPr marL="457200" marR="0" lvl="0" indent="-368300" algn="l" rtl="0">
              <a:lnSpc>
                <a:spcPct val="90000"/>
              </a:lnSpc>
              <a:spcBef>
                <a:spcPts val="1200"/>
              </a:spcBef>
              <a:spcAft>
                <a:spcPts val="0"/>
              </a:spcAft>
              <a:buClr>
                <a:schemeClr val="dk1"/>
              </a:buClr>
              <a:buSzPts val="2200"/>
              <a:buFont typeface="Noto Sans Symbols"/>
              <a:buChar char="▪"/>
              <a:defRPr sz="22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2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4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400"/>
              </a:spcBef>
              <a:spcAft>
                <a:spcPts val="40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514350" y="6422855"/>
            <a:ext cx="3688811" cy="365125"/>
          </a:xfrm>
          <a:prstGeom prst="rect">
            <a:avLst/>
          </a:prstGeom>
          <a:noFill/>
          <a:ln>
            <a:noFill/>
          </a:ln>
        </p:spPr>
        <p:txBody>
          <a:bodyPr spcFirstLastPara="1" wrap="square" lIns="91425" tIns="45700" rIns="45700" bIns="45700" anchor="ctr" anchorCtr="0">
            <a:noAutofit/>
          </a:bodyPr>
          <a:lstStyle>
            <a:lvl1pPr marR="0" lvl="0" algn="l"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4" name="Google Shape;14;p1"/>
          <p:cNvSpPr txBox="1">
            <a:spLocks noGrp="1"/>
          </p:cNvSpPr>
          <p:nvPr>
            <p:ph type="ftr" idx="11"/>
          </p:nvPr>
        </p:nvSpPr>
        <p:spPr>
          <a:xfrm>
            <a:off x="7721600" y="6422855"/>
            <a:ext cx="337312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x-none" sz="800" b="0" i="0" u="none" strike="noStrike" kern="0" cap="none" spc="0" normalizeH="0" baseline="0" noProof="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sp>
        <p:nvSpPr>
          <p:cNvPr id="15" name="Google Shape;15;p1"/>
          <p:cNvSpPr txBox="1">
            <a:spLocks noGrp="1"/>
          </p:cNvSpPr>
          <p:nvPr>
            <p:ph type="sldNum" idx="12"/>
          </p:nvPr>
        </p:nvSpPr>
        <p:spPr>
          <a:xfrm>
            <a:off x="11176001" y="6422855"/>
            <a:ext cx="507998" cy="365125"/>
          </a:xfrm>
          <a:prstGeom prst="rect">
            <a:avLst/>
          </a:prstGeom>
          <a:noFill/>
          <a:ln>
            <a:noFill/>
          </a:ln>
        </p:spPr>
        <p:txBody>
          <a:bodyPr spcFirstLastPara="1" wrap="square" lIns="45700" tIns="45700" rIns="91425" bIns="45700" anchor="ctr" anchorCtr="0">
            <a:noAutofit/>
          </a:bodyPr>
          <a:lstStyle>
            <a:lvl1pPr marL="0" marR="0" lvl="0" indent="0" algn="r" rtl="0">
              <a:spcBef>
                <a:spcPts val="0"/>
              </a:spcBef>
              <a:buNone/>
              <a:defRPr sz="800" b="0" i="0" u="none" strike="noStrike" cap="none">
                <a:solidFill>
                  <a:srgbClr val="A5A5A5"/>
                </a:solidFill>
                <a:latin typeface="Calibri" panose="020F0502020204030204" pitchFamily="34" charset="0"/>
                <a:ea typeface="Calibri" panose="020F0502020204030204" pitchFamily="34" charset="0"/>
                <a:cs typeface="Calibri" panose="020F0502020204030204" pitchFamily="34" charset="0"/>
                <a:sym typeface="Quattrocento Sans"/>
              </a:defRPr>
            </a:lvl1pPr>
            <a:lvl2pPr marL="0" marR="0" lvl="1"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2pPr>
            <a:lvl3pPr marL="0" marR="0" lvl="2"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3pPr>
            <a:lvl4pPr marL="0" marR="0" lvl="3"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4pPr>
            <a:lvl5pPr marL="0" marR="0" lvl="4"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5pPr>
            <a:lvl6pPr marL="0" marR="0" lvl="5"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6pPr>
            <a:lvl7pPr marL="0" marR="0" lvl="6"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7pPr>
            <a:lvl8pPr marL="0" marR="0" lvl="7"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8pPr>
            <a:lvl9pPr marL="0" marR="0" lvl="8" indent="0" algn="r" rtl="0">
              <a:spcBef>
                <a:spcPts val="0"/>
              </a:spcBef>
              <a:buNone/>
              <a:defRPr sz="800" b="0" i="0" u="none" strike="noStrike" cap="none">
                <a:solidFill>
                  <a:srgbClr val="A5A5A5"/>
                </a:solidFill>
                <a:latin typeface="Quattrocento Sans"/>
                <a:ea typeface="Quattrocento Sans"/>
                <a:cs typeface="Quattrocento Sans"/>
                <a:sym typeface="Quattrocento San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800" b="0" i="0" u="none" strike="noStrike" kern="0" cap="none" spc="0" normalizeH="0" baseline="0" noProof="0" smtClean="0">
                <a:ln>
                  <a:noFill/>
                </a:ln>
                <a:solidFill>
                  <a:srgbClr val="A5A5A5"/>
                </a:solidFill>
                <a:effectLst/>
                <a:uLnTx/>
                <a:uFillTx/>
                <a:latin typeface="Calibri" panose="020F0502020204030204" pitchFamily="34" charset="0"/>
                <a:cs typeface="Calibri" panose="020F0502020204030204" pitchFamily="34" charset="0"/>
                <a:sym typeface="Quattrocen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US" sz="800" b="0"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16" name="Google Shape;16;p1"/>
          <p:cNvPicPr preferRelativeResize="0"/>
          <p:nvPr/>
        </p:nvPicPr>
        <p:blipFill rotWithShape="1">
          <a:blip r:embed="rId13">
            <a:alphaModFix/>
          </a:blip>
          <a:srcRect/>
          <a:stretch/>
        </p:blipFill>
        <p:spPr>
          <a:xfrm>
            <a:off x="10871200" y="340356"/>
            <a:ext cx="835024" cy="439485"/>
          </a:xfrm>
          <a:prstGeom prst="rect">
            <a:avLst/>
          </a:prstGeom>
          <a:noFill/>
          <a:ln>
            <a:noFill/>
          </a:ln>
        </p:spPr>
      </p:pic>
    </p:spTree>
    <p:extLst>
      <p:ext uri="{BB962C8B-B14F-4D97-AF65-F5344CB8AC3E}">
        <p14:creationId xmlns:p14="http://schemas.microsoft.com/office/powerpoint/2010/main" val="315305070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facebook.com/LotusQualityAssurance/" TargetMode="External"/><Relationship Id="rId7" Type="http://schemas.openxmlformats.org/officeDocument/2006/relationships/hyperlink" Target="https://twitter.com/LQA_HQ"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hyperlink" Target="https://www.linkedin.com/company/lqa" TargetMode="External"/><Relationship Id="rId4" Type="http://schemas.openxmlformats.org/officeDocument/2006/relationships/image" Target="../media/image15.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1" y="0"/>
            <a:ext cx="12192000" cy="6868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6" name="Google Shape;86;p13"/>
          <p:cNvSpPr/>
          <p:nvPr/>
        </p:nvSpPr>
        <p:spPr>
          <a:xfrm>
            <a:off x="277091" y="266066"/>
            <a:ext cx="86868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0" i="0" strike="noStrike" cap="none" dirty="0" err="1">
                <a:solidFill>
                  <a:schemeClr val="lt1"/>
                </a:solidFill>
                <a:latin typeface="Calibri"/>
                <a:ea typeface="Calibri"/>
                <a:cs typeface="Calibri"/>
                <a:sym typeface="Calibri"/>
              </a:rPr>
              <a:t>Học</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lập</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trình</a:t>
            </a:r>
            <a:r>
              <a:rPr lang="en-US" sz="4400" b="0" i="0" strike="noStrike" cap="none" dirty="0">
                <a:solidFill>
                  <a:schemeClr val="lt1"/>
                </a:solidFill>
                <a:latin typeface="Calibri"/>
                <a:ea typeface="Calibri"/>
                <a:cs typeface="Calibri"/>
                <a:sym typeface="Calibri"/>
              </a:rPr>
              <a:t> My</a:t>
            </a:r>
            <a:r>
              <a:rPr lang="en-US" sz="4400" dirty="0">
                <a:solidFill>
                  <a:schemeClr val="lt1"/>
                </a:solidFill>
                <a:latin typeface="Calibri"/>
                <a:ea typeface="Calibri"/>
                <a:cs typeface="Calibri"/>
                <a:sym typeface="Calibri"/>
              </a:rPr>
              <a:t>SQL</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cơ</a:t>
            </a:r>
            <a:r>
              <a:rPr lang="en-US" sz="4400" b="0" i="0" strike="noStrike" cap="none" dirty="0">
                <a:solidFill>
                  <a:schemeClr val="lt1"/>
                </a:solidFill>
                <a:latin typeface="Calibri"/>
                <a:ea typeface="Calibri"/>
                <a:cs typeface="Calibri"/>
                <a:sym typeface="Calibri"/>
              </a:rPr>
              <a:t> </a:t>
            </a:r>
            <a:r>
              <a:rPr lang="en-US" sz="4400" b="0" i="0" strike="noStrike" cap="none" dirty="0" err="1">
                <a:solidFill>
                  <a:schemeClr val="lt1"/>
                </a:solidFill>
                <a:latin typeface="Calibri"/>
                <a:ea typeface="Calibri"/>
                <a:cs typeface="Calibri"/>
                <a:sym typeface="Calibri"/>
              </a:rPr>
              <a:t>bản</a:t>
            </a:r>
            <a:endParaRPr dirty="0"/>
          </a:p>
        </p:txBody>
      </p:sp>
      <p:sp>
        <p:nvSpPr>
          <p:cNvPr id="87" name="Google Shape;87;p13"/>
          <p:cNvSpPr txBox="1"/>
          <p:nvPr/>
        </p:nvSpPr>
        <p:spPr>
          <a:xfrm>
            <a:off x="5401847" y="6372225"/>
            <a:ext cx="1484728" cy="4754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b="0" u="none" dirty="0">
                <a:solidFill>
                  <a:schemeClr val="lt1"/>
                </a:solidFill>
                <a:latin typeface="Calibri"/>
                <a:ea typeface="Calibri"/>
                <a:cs typeface="Calibri"/>
                <a:sym typeface="Calibri"/>
              </a:rPr>
              <a:t>Hanoi 202</a:t>
            </a:r>
            <a:r>
              <a:rPr lang="en-US" sz="2000" dirty="0">
                <a:solidFill>
                  <a:schemeClr val="lt1"/>
                </a:solidFill>
                <a:latin typeface="Calibri"/>
                <a:ea typeface="Calibri"/>
                <a:cs typeface="Calibri"/>
                <a:sym typeface="Calibri"/>
              </a:rPr>
              <a:t>2</a:t>
            </a:r>
            <a:endParaRPr dirty="0"/>
          </a:p>
        </p:txBody>
      </p:sp>
      <p:grpSp>
        <p:nvGrpSpPr>
          <p:cNvPr id="6" name="Group 5"/>
          <p:cNvGrpSpPr/>
          <p:nvPr/>
        </p:nvGrpSpPr>
        <p:grpSpPr>
          <a:xfrm>
            <a:off x="10473056" y="266066"/>
            <a:ext cx="1718945" cy="1715134"/>
            <a:chOff x="0" y="0"/>
            <a:chExt cx="1719154" cy="1715581"/>
          </a:xfrm>
          <a:effectLst>
            <a:outerShdw blurRad="63500" sx="102000" sy="102000" algn="ctr" rotWithShape="0">
              <a:prstClr val="black">
                <a:alpha val="40000"/>
              </a:prstClr>
            </a:outerShdw>
          </a:effectLst>
        </p:grpSpPr>
        <p:sp>
          <p:nvSpPr>
            <p:cNvPr id="8" name="Freeform 7"/>
            <p:cNvSpPr>
              <a:spLocks noEditPoints="1"/>
            </p:cNvSpPr>
            <p:nvPr/>
          </p:nvSpPr>
          <p:spPr bwMode="auto">
            <a:xfrm>
              <a:off x="0" y="0"/>
              <a:ext cx="1638300" cy="1214120"/>
            </a:xfrm>
            <a:custGeom>
              <a:avLst/>
              <a:gdLst>
                <a:gd name="T0" fmla="*/ 258 w 516"/>
                <a:gd name="T1" fmla="*/ 6 h 382"/>
                <a:gd name="T2" fmla="*/ 258 w 516"/>
                <a:gd name="T3" fmla="*/ 345 h 382"/>
                <a:gd name="T4" fmla="*/ 144 w 516"/>
                <a:gd name="T5" fmla="*/ 117 h 382"/>
                <a:gd name="T6" fmla="*/ 258 w 516"/>
                <a:gd name="T7" fmla="*/ 311 h 382"/>
                <a:gd name="T8" fmla="*/ 60 w 516"/>
                <a:gd name="T9" fmla="*/ 62 h 382"/>
                <a:gd name="T10" fmla="*/ 81 w 516"/>
                <a:gd name="T11" fmla="*/ 87 h 382"/>
                <a:gd name="T12" fmla="*/ 86 w 516"/>
                <a:gd name="T13" fmla="*/ 96 h 382"/>
                <a:gd name="T14" fmla="*/ 41 w 516"/>
                <a:gd name="T15" fmla="*/ 178 h 382"/>
                <a:gd name="T16" fmla="*/ 41 w 516"/>
                <a:gd name="T17" fmla="*/ 178 h 382"/>
                <a:gd name="T18" fmla="*/ 50 w 516"/>
                <a:gd name="T19" fmla="*/ 223 h 382"/>
                <a:gd name="T20" fmla="*/ 60 w 516"/>
                <a:gd name="T21" fmla="*/ 227 h 382"/>
                <a:gd name="T22" fmla="*/ 93 w 516"/>
                <a:gd name="T23" fmla="*/ 303 h 382"/>
                <a:gd name="T24" fmla="*/ 126 w 516"/>
                <a:gd name="T25" fmla="*/ 335 h 382"/>
                <a:gd name="T26" fmla="*/ 126 w 516"/>
                <a:gd name="T27" fmla="*/ 335 h 382"/>
                <a:gd name="T28" fmla="*/ 154 w 516"/>
                <a:gd name="T29" fmla="*/ 354 h 382"/>
                <a:gd name="T30" fmla="*/ 141 w 516"/>
                <a:gd name="T31" fmla="*/ 382 h 382"/>
                <a:gd name="T32" fmla="*/ 167 w 516"/>
                <a:gd name="T33" fmla="*/ 360 h 382"/>
                <a:gd name="T34" fmla="*/ 40 w 516"/>
                <a:gd name="T35" fmla="*/ 22 h 382"/>
                <a:gd name="T36" fmla="*/ 39 w 516"/>
                <a:gd name="T37" fmla="*/ 92 h 382"/>
                <a:gd name="T38" fmla="*/ 39 w 516"/>
                <a:gd name="T39" fmla="*/ 179 h 382"/>
                <a:gd name="T40" fmla="*/ 39 w 516"/>
                <a:gd name="T41" fmla="*/ 179 h 382"/>
                <a:gd name="T42" fmla="*/ 18 w 516"/>
                <a:gd name="T43" fmla="*/ 219 h 382"/>
                <a:gd name="T44" fmla="*/ 13 w 516"/>
                <a:gd name="T45" fmla="*/ 230 h 382"/>
                <a:gd name="T46" fmla="*/ 62 w 516"/>
                <a:gd name="T47" fmla="*/ 277 h 382"/>
                <a:gd name="T48" fmla="*/ 124 w 516"/>
                <a:gd name="T49" fmla="*/ 337 h 382"/>
                <a:gd name="T50" fmla="*/ 124 w 516"/>
                <a:gd name="T51" fmla="*/ 337 h 382"/>
                <a:gd name="T52" fmla="*/ 427 w 516"/>
                <a:gd name="T53" fmla="*/ 38 h 382"/>
                <a:gd name="T54" fmla="*/ 442 w 516"/>
                <a:gd name="T55" fmla="*/ 55 h 382"/>
                <a:gd name="T56" fmla="*/ 430 w 516"/>
                <a:gd name="T57" fmla="*/ 96 h 382"/>
                <a:gd name="T58" fmla="*/ 439 w 516"/>
                <a:gd name="T59" fmla="*/ 134 h 382"/>
                <a:gd name="T60" fmla="*/ 439 w 516"/>
                <a:gd name="T61" fmla="*/ 134 h 382"/>
                <a:gd name="T62" fmla="*/ 466 w 516"/>
                <a:gd name="T63" fmla="*/ 223 h 382"/>
                <a:gd name="T64" fmla="*/ 456 w 516"/>
                <a:gd name="T65" fmla="*/ 227 h 382"/>
                <a:gd name="T66" fmla="*/ 438 w 516"/>
                <a:gd name="T67" fmla="*/ 267 h 382"/>
                <a:gd name="T68" fmla="*/ 398 w 516"/>
                <a:gd name="T69" fmla="*/ 278 h 382"/>
                <a:gd name="T70" fmla="*/ 398 w 516"/>
                <a:gd name="T71" fmla="*/ 278 h 382"/>
                <a:gd name="T72" fmla="*/ 467 w 516"/>
                <a:gd name="T73" fmla="*/ 87 h 382"/>
                <a:gd name="T74" fmla="*/ 503 w 516"/>
                <a:gd name="T75" fmla="*/ 117 h 382"/>
                <a:gd name="T76" fmla="*/ 477 w 516"/>
                <a:gd name="T77" fmla="*/ 179 h 382"/>
                <a:gd name="T78" fmla="*/ 498 w 516"/>
                <a:gd name="T79" fmla="*/ 219 h 382"/>
                <a:gd name="T80" fmla="*/ 498 w 516"/>
                <a:gd name="T81" fmla="*/ 219 h 382"/>
                <a:gd name="T82" fmla="*/ 504 w 516"/>
                <a:gd name="T83" fmla="*/ 230 h 382"/>
                <a:gd name="T84" fmla="*/ 454 w 516"/>
                <a:gd name="T85" fmla="*/ 312 h 382"/>
                <a:gd name="T86" fmla="*/ 392 w 516"/>
                <a:gd name="T87" fmla="*/ 337 h 382"/>
                <a:gd name="T88" fmla="*/ 390 w 516"/>
                <a:gd name="T89" fmla="*/ 349 h 382"/>
                <a:gd name="T90" fmla="*/ 370 w 516"/>
                <a:gd name="T91" fmla="*/ 306 h 382"/>
                <a:gd name="T92" fmla="*/ 313 w 516"/>
                <a:gd name="T93" fmla="*/ 380 h 382"/>
                <a:gd name="T94" fmla="*/ 390 w 516"/>
                <a:gd name="T95" fmla="*/ 34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6" h="382">
                  <a:moveTo>
                    <a:pt x="382" y="250"/>
                  </a:moveTo>
                  <a:cubicBezTo>
                    <a:pt x="408" y="184"/>
                    <a:pt x="405" y="84"/>
                    <a:pt x="405" y="84"/>
                  </a:cubicBezTo>
                  <a:cubicBezTo>
                    <a:pt x="405" y="84"/>
                    <a:pt x="398" y="86"/>
                    <a:pt x="387" y="86"/>
                  </a:cubicBezTo>
                  <a:cubicBezTo>
                    <a:pt x="357" y="86"/>
                    <a:pt x="294" y="76"/>
                    <a:pt x="258" y="6"/>
                  </a:cubicBezTo>
                  <a:cubicBezTo>
                    <a:pt x="222" y="76"/>
                    <a:pt x="159" y="86"/>
                    <a:pt x="129" y="86"/>
                  </a:cubicBezTo>
                  <a:cubicBezTo>
                    <a:pt x="118" y="86"/>
                    <a:pt x="111" y="84"/>
                    <a:pt x="111" y="84"/>
                  </a:cubicBezTo>
                  <a:cubicBezTo>
                    <a:pt x="111" y="84"/>
                    <a:pt x="108" y="184"/>
                    <a:pt x="134" y="250"/>
                  </a:cubicBezTo>
                  <a:cubicBezTo>
                    <a:pt x="160" y="315"/>
                    <a:pt x="258" y="345"/>
                    <a:pt x="258" y="345"/>
                  </a:cubicBezTo>
                  <a:cubicBezTo>
                    <a:pt x="258" y="345"/>
                    <a:pt x="356" y="315"/>
                    <a:pt x="382" y="250"/>
                  </a:cubicBezTo>
                  <a:close/>
                  <a:moveTo>
                    <a:pt x="258" y="311"/>
                  </a:moveTo>
                  <a:cubicBezTo>
                    <a:pt x="231" y="301"/>
                    <a:pt x="179" y="274"/>
                    <a:pt x="164" y="237"/>
                  </a:cubicBezTo>
                  <a:cubicBezTo>
                    <a:pt x="149" y="200"/>
                    <a:pt x="145" y="150"/>
                    <a:pt x="144" y="117"/>
                  </a:cubicBezTo>
                  <a:cubicBezTo>
                    <a:pt x="174" y="115"/>
                    <a:pt x="220" y="104"/>
                    <a:pt x="258" y="62"/>
                  </a:cubicBezTo>
                  <a:cubicBezTo>
                    <a:pt x="296" y="104"/>
                    <a:pt x="342" y="115"/>
                    <a:pt x="372" y="117"/>
                  </a:cubicBezTo>
                  <a:cubicBezTo>
                    <a:pt x="371" y="152"/>
                    <a:pt x="366" y="202"/>
                    <a:pt x="352" y="237"/>
                  </a:cubicBezTo>
                  <a:cubicBezTo>
                    <a:pt x="337" y="274"/>
                    <a:pt x="286" y="300"/>
                    <a:pt x="258" y="311"/>
                  </a:cubicBezTo>
                  <a:close/>
                  <a:moveTo>
                    <a:pt x="89" y="38"/>
                  </a:moveTo>
                  <a:cubicBezTo>
                    <a:pt x="100" y="22"/>
                    <a:pt x="102" y="0"/>
                    <a:pt x="102" y="0"/>
                  </a:cubicBezTo>
                  <a:cubicBezTo>
                    <a:pt x="102" y="0"/>
                    <a:pt x="79" y="4"/>
                    <a:pt x="66" y="22"/>
                  </a:cubicBezTo>
                  <a:cubicBezTo>
                    <a:pt x="54" y="41"/>
                    <a:pt x="60" y="63"/>
                    <a:pt x="60" y="62"/>
                  </a:cubicBezTo>
                  <a:cubicBezTo>
                    <a:pt x="60" y="62"/>
                    <a:pt x="79" y="54"/>
                    <a:pt x="89" y="38"/>
                  </a:cubicBezTo>
                  <a:close/>
                  <a:moveTo>
                    <a:pt x="74" y="55"/>
                  </a:moveTo>
                  <a:cubicBezTo>
                    <a:pt x="58" y="63"/>
                    <a:pt x="51" y="88"/>
                    <a:pt x="51" y="88"/>
                  </a:cubicBezTo>
                  <a:cubicBezTo>
                    <a:pt x="51" y="88"/>
                    <a:pt x="67" y="95"/>
                    <a:pt x="81" y="87"/>
                  </a:cubicBezTo>
                  <a:cubicBezTo>
                    <a:pt x="94" y="79"/>
                    <a:pt x="103" y="59"/>
                    <a:pt x="103" y="59"/>
                  </a:cubicBezTo>
                  <a:cubicBezTo>
                    <a:pt x="103" y="59"/>
                    <a:pt x="89" y="48"/>
                    <a:pt x="74" y="55"/>
                  </a:cubicBezTo>
                  <a:close/>
                  <a:moveTo>
                    <a:pt x="70" y="126"/>
                  </a:moveTo>
                  <a:cubicBezTo>
                    <a:pt x="82" y="116"/>
                    <a:pt x="86" y="96"/>
                    <a:pt x="86" y="96"/>
                  </a:cubicBezTo>
                  <a:cubicBezTo>
                    <a:pt x="86" y="96"/>
                    <a:pt x="70" y="87"/>
                    <a:pt x="57" y="97"/>
                  </a:cubicBezTo>
                  <a:cubicBezTo>
                    <a:pt x="43" y="108"/>
                    <a:pt x="41" y="133"/>
                    <a:pt x="42" y="133"/>
                  </a:cubicBezTo>
                  <a:cubicBezTo>
                    <a:pt x="42" y="133"/>
                    <a:pt x="59" y="137"/>
                    <a:pt x="70" y="126"/>
                  </a:cubicBezTo>
                  <a:close/>
                  <a:moveTo>
                    <a:pt x="41" y="178"/>
                  </a:moveTo>
                  <a:cubicBezTo>
                    <a:pt x="42" y="179"/>
                    <a:pt x="59" y="179"/>
                    <a:pt x="68" y="166"/>
                  </a:cubicBezTo>
                  <a:cubicBezTo>
                    <a:pt x="77" y="154"/>
                    <a:pt x="77" y="134"/>
                    <a:pt x="78" y="134"/>
                  </a:cubicBezTo>
                  <a:cubicBezTo>
                    <a:pt x="78" y="134"/>
                    <a:pt x="60" y="129"/>
                    <a:pt x="49" y="141"/>
                  </a:cubicBezTo>
                  <a:cubicBezTo>
                    <a:pt x="38" y="154"/>
                    <a:pt x="41" y="179"/>
                    <a:pt x="41" y="178"/>
                  </a:cubicBezTo>
                  <a:close/>
                  <a:moveTo>
                    <a:pt x="74" y="206"/>
                  </a:moveTo>
                  <a:cubicBezTo>
                    <a:pt x="80" y="192"/>
                    <a:pt x="77" y="172"/>
                    <a:pt x="77" y="172"/>
                  </a:cubicBezTo>
                  <a:cubicBezTo>
                    <a:pt x="77" y="172"/>
                    <a:pt x="59" y="171"/>
                    <a:pt x="50" y="185"/>
                  </a:cubicBezTo>
                  <a:cubicBezTo>
                    <a:pt x="42" y="199"/>
                    <a:pt x="50" y="223"/>
                    <a:pt x="50" y="223"/>
                  </a:cubicBezTo>
                  <a:cubicBezTo>
                    <a:pt x="50" y="223"/>
                    <a:pt x="67" y="220"/>
                    <a:pt x="74" y="206"/>
                  </a:cubicBezTo>
                  <a:close/>
                  <a:moveTo>
                    <a:pt x="87" y="243"/>
                  </a:moveTo>
                  <a:cubicBezTo>
                    <a:pt x="91" y="228"/>
                    <a:pt x="83" y="210"/>
                    <a:pt x="83" y="210"/>
                  </a:cubicBezTo>
                  <a:cubicBezTo>
                    <a:pt x="84" y="210"/>
                    <a:pt x="66" y="212"/>
                    <a:pt x="60" y="227"/>
                  </a:cubicBezTo>
                  <a:cubicBezTo>
                    <a:pt x="55" y="243"/>
                    <a:pt x="67" y="265"/>
                    <a:pt x="67" y="265"/>
                  </a:cubicBezTo>
                  <a:cubicBezTo>
                    <a:pt x="68" y="265"/>
                    <a:pt x="84" y="258"/>
                    <a:pt x="87" y="243"/>
                  </a:cubicBezTo>
                  <a:close/>
                  <a:moveTo>
                    <a:pt x="78" y="267"/>
                  </a:moveTo>
                  <a:cubicBezTo>
                    <a:pt x="76" y="284"/>
                    <a:pt x="93" y="303"/>
                    <a:pt x="93" y="303"/>
                  </a:cubicBezTo>
                  <a:cubicBezTo>
                    <a:pt x="93" y="303"/>
                    <a:pt x="107" y="293"/>
                    <a:pt x="108" y="277"/>
                  </a:cubicBezTo>
                  <a:cubicBezTo>
                    <a:pt x="108" y="262"/>
                    <a:pt x="97" y="246"/>
                    <a:pt x="97" y="245"/>
                  </a:cubicBezTo>
                  <a:cubicBezTo>
                    <a:pt x="98" y="245"/>
                    <a:pt x="80" y="251"/>
                    <a:pt x="78" y="267"/>
                  </a:cubicBezTo>
                  <a:close/>
                  <a:moveTo>
                    <a:pt x="126" y="335"/>
                  </a:moveTo>
                  <a:cubicBezTo>
                    <a:pt x="126" y="336"/>
                    <a:pt x="138" y="323"/>
                    <a:pt x="135" y="307"/>
                  </a:cubicBezTo>
                  <a:cubicBezTo>
                    <a:pt x="132" y="292"/>
                    <a:pt x="118" y="278"/>
                    <a:pt x="118" y="278"/>
                  </a:cubicBezTo>
                  <a:cubicBezTo>
                    <a:pt x="118" y="278"/>
                    <a:pt x="103" y="287"/>
                    <a:pt x="104" y="303"/>
                  </a:cubicBezTo>
                  <a:cubicBezTo>
                    <a:pt x="105" y="320"/>
                    <a:pt x="126" y="336"/>
                    <a:pt x="126" y="335"/>
                  </a:cubicBezTo>
                  <a:close/>
                  <a:moveTo>
                    <a:pt x="169" y="332"/>
                  </a:moveTo>
                  <a:cubicBezTo>
                    <a:pt x="163" y="317"/>
                    <a:pt x="146" y="306"/>
                    <a:pt x="146" y="306"/>
                  </a:cubicBezTo>
                  <a:cubicBezTo>
                    <a:pt x="146" y="306"/>
                    <a:pt x="132" y="318"/>
                    <a:pt x="137" y="334"/>
                  </a:cubicBezTo>
                  <a:cubicBezTo>
                    <a:pt x="139" y="342"/>
                    <a:pt x="147" y="349"/>
                    <a:pt x="154" y="354"/>
                  </a:cubicBezTo>
                  <a:cubicBezTo>
                    <a:pt x="153" y="355"/>
                    <a:pt x="153" y="356"/>
                    <a:pt x="152" y="357"/>
                  </a:cubicBezTo>
                  <a:cubicBezTo>
                    <a:pt x="144" y="353"/>
                    <a:pt x="134" y="349"/>
                    <a:pt x="126" y="349"/>
                  </a:cubicBezTo>
                  <a:cubicBezTo>
                    <a:pt x="108" y="347"/>
                    <a:pt x="98" y="362"/>
                    <a:pt x="98" y="362"/>
                  </a:cubicBezTo>
                  <a:cubicBezTo>
                    <a:pt x="98" y="362"/>
                    <a:pt x="121" y="382"/>
                    <a:pt x="141" y="382"/>
                  </a:cubicBezTo>
                  <a:cubicBezTo>
                    <a:pt x="157" y="381"/>
                    <a:pt x="163" y="368"/>
                    <a:pt x="165" y="364"/>
                  </a:cubicBezTo>
                  <a:cubicBezTo>
                    <a:pt x="177" y="370"/>
                    <a:pt x="190" y="376"/>
                    <a:pt x="203" y="380"/>
                  </a:cubicBezTo>
                  <a:cubicBezTo>
                    <a:pt x="204" y="378"/>
                    <a:pt x="204" y="377"/>
                    <a:pt x="205" y="375"/>
                  </a:cubicBezTo>
                  <a:cubicBezTo>
                    <a:pt x="191" y="371"/>
                    <a:pt x="179" y="366"/>
                    <a:pt x="167" y="360"/>
                  </a:cubicBezTo>
                  <a:cubicBezTo>
                    <a:pt x="169" y="357"/>
                    <a:pt x="175" y="344"/>
                    <a:pt x="169" y="332"/>
                  </a:cubicBezTo>
                  <a:close/>
                  <a:moveTo>
                    <a:pt x="49" y="87"/>
                  </a:moveTo>
                  <a:cubicBezTo>
                    <a:pt x="49" y="87"/>
                    <a:pt x="58" y="64"/>
                    <a:pt x="57" y="47"/>
                  </a:cubicBezTo>
                  <a:cubicBezTo>
                    <a:pt x="56" y="29"/>
                    <a:pt x="40" y="22"/>
                    <a:pt x="40" y="22"/>
                  </a:cubicBezTo>
                  <a:cubicBezTo>
                    <a:pt x="39" y="21"/>
                    <a:pt x="23" y="48"/>
                    <a:pt x="27" y="66"/>
                  </a:cubicBezTo>
                  <a:cubicBezTo>
                    <a:pt x="31" y="85"/>
                    <a:pt x="49" y="87"/>
                    <a:pt x="49" y="87"/>
                  </a:cubicBezTo>
                  <a:close/>
                  <a:moveTo>
                    <a:pt x="39" y="133"/>
                  </a:moveTo>
                  <a:cubicBezTo>
                    <a:pt x="39" y="132"/>
                    <a:pt x="44" y="109"/>
                    <a:pt x="39" y="92"/>
                  </a:cubicBezTo>
                  <a:cubicBezTo>
                    <a:pt x="34" y="76"/>
                    <a:pt x="16" y="72"/>
                    <a:pt x="16" y="72"/>
                  </a:cubicBezTo>
                  <a:cubicBezTo>
                    <a:pt x="16" y="72"/>
                    <a:pt x="6" y="100"/>
                    <a:pt x="14" y="117"/>
                  </a:cubicBezTo>
                  <a:cubicBezTo>
                    <a:pt x="21" y="134"/>
                    <a:pt x="39" y="132"/>
                    <a:pt x="39" y="133"/>
                  </a:cubicBezTo>
                  <a:close/>
                  <a:moveTo>
                    <a:pt x="39" y="179"/>
                  </a:moveTo>
                  <a:cubicBezTo>
                    <a:pt x="39" y="178"/>
                    <a:pt x="39" y="155"/>
                    <a:pt x="31" y="140"/>
                  </a:cubicBezTo>
                  <a:cubicBezTo>
                    <a:pt x="22" y="125"/>
                    <a:pt x="4" y="124"/>
                    <a:pt x="4" y="125"/>
                  </a:cubicBezTo>
                  <a:cubicBezTo>
                    <a:pt x="4" y="124"/>
                    <a:pt x="0" y="154"/>
                    <a:pt x="11" y="169"/>
                  </a:cubicBezTo>
                  <a:cubicBezTo>
                    <a:pt x="22" y="183"/>
                    <a:pt x="39" y="178"/>
                    <a:pt x="39" y="179"/>
                  </a:cubicBezTo>
                  <a:close/>
                  <a:moveTo>
                    <a:pt x="48" y="224"/>
                  </a:moveTo>
                  <a:cubicBezTo>
                    <a:pt x="48" y="223"/>
                    <a:pt x="43" y="200"/>
                    <a:pt x="32" y="187"/>
                  </a:cubicBezTo>
                  <a:cubicBezTo>
                    <a:pt x="21" y="174"/>
                    <a:pt x="3" y="177"/>
                    <a:pt x="3" y="178"/>
                  </a:cubicBezTo>
                  <a:cubicBezTo>
                    <a:pt x="3" y="178"/>
                    <a:pt x="4" y="207"/>
                    <a:pt x="18" y="219"/>
                  </a:cubicBezTo>
                  <a:cubicBezTo>
                    <a:pt x="32" y="232"/>
                    <a:pt x="48" y="223"/>
                    <a:pt x="48" y="224"/>
                  </a:cubicBezTo>
                  <a:close/>
                  <a:moveTo>
                    <a:pt x="65" y="266"/>
                  </a:moveTo>
                  <a:cubicBezTo>
                    <a:pt x="65" y="266"/>
                    <a:pt x="56" y="244"/>
                    <a:pt x="43" y="233"/>
                  </a:cubicBezTo>
                  <a:cubicBezTo>
                    <a:pt x="29" y="223"/>
                    <a:pt x="13" y="230"/>
                    <a:pt x="13" y="230"/>
                  </a:cubicBezTo>
                  <a:cubicBezTo>
                    <a:pt x="12" y="230"/>
                    <a:pt x="19" y="258"/>
                    <a:pt x="35" y="268"/>
                  </a:cubicBezTo>
                  <a:cubicBezTo>
                    <a:pt x="51" y="277"/>
                    <a:pt x="65" y="266"/>
                    <a:pt x="65" y="266"/>
                  </a:cubicBezTo>
                  <a:close/>
                  <a:moveTo>
                    <a:pt x="91" y="304"/>
                  </a:moveTo>
                  <a:cubicBezTo>
                    <a:pt x="91" y="304"/>
                    <a:pt x="77" y="284"/>
                    <a:pt x="62" y="277"/>
                  </a:cubicBezTo>
                  <a:cubicBezTo>
                    <a:pt x="46" y="269"/>
                    <a:pt x="32" y="279"/>
                    <a:pt x="32" y="279"/>
                  </a:cubicBezTo>
                  <a:cubicBezTo>
                    <a:pt x="31" y="279"/>
                    <a:pt x="44" y="306"/>
                    <a:pt x="62" y="312"/>
                  </a:cubicBezTo>
                  <a:cubicBezTo>
                    <a:pt x="79" y="318"/>
                    <a:pt x="91" y="304"/>
                    <a:pt x="91" y="304"/>
                  </a:cubicBezTo>
                  <a:close/>
                  <a:moveTo>
                    <a:pt x="124" y="337"/>
                  </a:moveTo>
                  <a:cubicBezTo>
                    <a:pt x="124" y="337"/>
                    <a:pt x="106" y="320"/>
                    <a:pt x="90" y="316"/>
                  </a:cubicBezTo>
                  <a:cubicBezTo>
                    <a:pt x="73" y="311"/>
                    <a:pt x="61" y="324"/>
                    <a:pt x="61" y="324"/>
                  </a:cubicBezTo>
                  <a:cubicBezTo>
                    <a:pt x="60" y="324"/>
                    <a:pt x="78" y="348"/>
                    <a:pt x="97" y="350"/>
                  </a:cubicBezTo>
                  <a:cubicBezTo>
                    <a:pt x="115" y="353"/>
                    <a:pt x="124" y="337"/>
                    <a:pt x="124" y="337"/>
                  </a:cubicBezTo>
                  <a:close/>
                  <a:moveTo>
                    <a:pt x="456" y="62"/>
                  </a:moveTo>
                  <a:cubicBezTo>
                    <a:pt x="456" y="63"/>
                    <a:pt x="462" y="41"/>
                    <a:pt x="450" y="22"/>
                  </a:cubicBezTo>
                  <a:cubicBezTo>
                    <a:pt x="437" y="4"/>
                    <a:pt x="414" y="0"/>
                    <a:pt x="414" y="0"/>
                  </a:cubicBezTo>
                  <a:cubicBezTo>
                    <a:pt x="414" y="0"/>
                    <a:pt x="416" y="22"/>
                    <a:pt x="427" y="38"/>
                  </a:cubicBezTo>
                  <a:cubicBezTo>
                    <a:pt x="438" y="54"/>
                    <a:pt x="456" y="62"/>
                    <a:pt x="456" y="62"/>
                  </a:cubicBezTo>
                  <a:close/>
                  <a:moveTo>
                    <a:pt x="435" y="87"/>
                  </a:moveTo>
                  <a:cubicBezTo>
                    <a:pt x="449" y="95"/>
                    <a:pt x="465" y="88"/>
                    <a:pt x="465" y="88"/>
                  </a:cubicBezTo>
                  <a:cubicBezTo>
                    <a:pt x="465" y="88"/>
                    <a:pt x="458" y="63"/>
                    <a:pt x="442" y="55"/>
                  </a:cubicBezTo>
                  <a:cubicBezTo>
                    <a:pt x="427" y="48"/>
                    <a:pt x="413" y="59"/>
                    <a:pt x="413" y="59"/>
                  </a:cubicBezTo>
                  <a:cubicBezTo>
                    <a:pt x="413" y="59"/>
                    <a:pt x="422" y="79"/>
                    <a:pt x="435" y="87"/>
                  </a:cubicBezTo>
                  <a:close/>
                  <a:moveTo>
                    <a:pt x="459" y="97"/>
                  </a:moveTo>
                  <a:cubicBezTo>
                    <a:pt x="446" y="87"/>
                    <a:pt x="430" y="96"/>
                    <a:pt x="430" y="96"/>
                  </a:cubicBezTo>
                  <a:cubicBezTo>
                    <a:pt x="430" y="96"/>
                    <a:pt x="435" y="116"/>
                    <a:pt x="446" y="126"/>
                  </a:cubicBezTo>
                  <a:cubicBezTo>
                    <a:pt x="457" y="137"/>
                    <a:pt x="474" y="133"/>
                    <a:pt x="474" y="133"/>
                  </a:cubicBezTo>
                  <a:cubicBezTo>
                    <a:pt x="475" y="133"/>
                    <a:pt x="473" y="108"/>
                    <a:pt x="459" y="97"/>
                  </a:cubicBezTo>
                  <a:close/>
                  <a:moveTo>
                    <a:pt x="439" y="134"/>
                  </a:moveTo>
                  <a:cubicBezTo>
                    <a:pt x="439" y="134"/>
                    <a:pt x="439" y="154"/>
                    <a:pt x="448" y="166"/>
                  </a:cubicBezTo>
                  <a:cubicBezTo>
                    <a:pt x="457" y="179"/>
                    <a:pt x="475" y="179"/>
                    <a:pt x="475" y="178"/>
                  </a:cubicBezTo>
                  <a:cubicBezTo>
                    <a:pt x="475" y="179"/>
                    <a:pt x="478" y="154"/>
                    <a:pt x="467" y="141"/>
                  </a:cubicBezTo>
                  <a:cubicBezTo>
                    <a:pt x="456" y="129"/>
                    <a:pt x="439" y="134"/>
                    <a:pt x="439" y="134"/>
                  </a:cubicBezTo>
                  <a:close/>
                  <a:moveTo>
                    <a:pt x="466" y="185"/>
                  </a:moveTo>
                  <a:cubicBezTo>
                    <a:pt x="457" y="171"/>
                    <a:pt x="439" y="172"/>
                    <a:pt x="439" y="172"/>
                  </a:cubicBezTo>
                  <a:cubicBezTo>
                    <a:pt x="440" y="172"/>
                    <a:pt x="436" y="192"/>
                    <a:pt x="442" y="206"/>
                  </a:cubicBezTo>
                  <a:cubicBezTo>
                    <a:pt x="449" y="220"/>
                    <a:pt x="466" y="223"/>
                    <a:pt x="466" y="223"/>
                  </a:cubicBezTo>
                  <a:cubicBezTo>
                    <a:pt x="466" y="223"/>
                    <a:pt x="474" y="199"/>
                    <a:pt x="466" y="185"/>
                  </a:cubicBezTo>
                  <a:close/>
                  <a:moveTo>
                    <a:pt x="429" y="243"/>
                  </a:moveTo>
                  <a:cubicBezTo>
                    <a:pt x="432" y="258"/>
                    <a:pt x="449" y="265"/>
                    <a:pt x="449" y="265"/>
                  </a:cubicBezTo>
                  <a:cubicBezTo>
                    <a:pt x="449" y="265"/>
                    <a:pt x="462" y="243"/>
                    <a:pt x="456" y="227"/>
                  </a:cubicBezTo>
                  <a:cubicBezTo>
                    <a:pt x="451" y="212"/>
                    <a:pt x="432" y="210"/>
                    <a:pt x="433" y="210"/>
                  </a:cubicBezTo>
                  <a:cubicBezTo>
                    <a:pt x="433" y="210"/>
                    <a:pt x="425" y="228"/>
                    <a:pt x="429" y="243"/>
                  </a:cubicBezTo>
                  <a:close/>
                  <a:moveTo>
                    <a:pt x="423" y="303"/>
                  </a:moveTo>
                  <a:cubicBezTo>
                    <a:pt x="424" y="303"/>
                    <a:pt x="440" y="284"/>
                    <a:pt x="438" y="267"/>
                  </a:cubicBezTo>
                  <a:cubicBezTo>
                    <a:pt x="436" y="251"/>
                    <a:pt x="418" y="245"/>
                    <a:pt x="419" y="245"/>
                  </a:cubicBezTo>
                  <a:cubicBezTo>
                    <a:pt x="419" y="246"/>
                    <a:pt x="408" y="262"/>
                    <a:pt x="408" y="277"/>
                  </a:cubicBezTo>
                  <a:cubicBezTo>
                    <a:pt x="409" y="293"/>
                    <a:pt x="423" y="303"/>
                    <a:pt x="423" y="303"/>
                  </a:cubicBezTo>
                  <a:close/>
                  <a:moveTo>
                    <a:pt x="398" y="278"/>
                  </a:moveTo>
                  <a:cubicBezTo>
                    <a:pt x="398" y="278"/>
                    <a:pt x="384" y="292"/>
                    <a:pt x="381" y="307"/>
                  </a:cubicBezTo>
                  <a:cubicBezTo>
                    <a:pt x="378" y="323"/>
                    <a:pt x="390" y="336"/>
                    <a:pt x="390" y="335"/>
                  </a:cubicBezTo>
                  <a:cubicBezTo>
                    <a:pt x="390" y="336"/>
                    <a:pt x="411" y="320"/>
                    <a:pt x="412" y="303"/>
                  </a:cubicBezTo>
                  <a:cubicBezTo>
                    <a:pt x="414" y="287"/>
                    <a:pt x="398" y="278"/>
                    <a:pt x="398" y="278"/>
                  </a:cubicBezTo>
                  <a:close/>
                  <a:moveTo>
                    <a:pt x="489" y="66"/>
                  </a:moveTo>
                  <a:cubicBezTo>
                    <a:pt x="493" y="48"/>
                    <a:pt x="477" y="21"/>
                    <a:pt x="477" y="22"/>
                  </a:cubicBezTo>
                  <a:cubicBezTo>
                    <a:pt x="476" y="22"/>
                    <a:pt x="460" y="29"/>
                    <a:pt x="459" y="47"/>
                  </a:cubicBezTo>
                  <a:cubicBezTo>
                    <a:pt x="458" y="64"/>
                    <a:pt x="467" y="87"/>
                    <a:pt x="467" y="87"/>
                  </a:cubicBezTo>
                  <a:cubicBezTo>
                    <a:pt x="467" y="87"/>
                    <a:pt x="485" y="85"/>
                    <a:pt x="489" y="66"/>
                  </a:cubicBezTo>
                  <a:close/>
                  <a:moveTo>
                    <a:pt x="477" y="92"/>
                  </a:moveTo>
                  <a:cubicBezTo>
                    <a:pt x="472" y="109"/>
                    <a:pt x="477" y="132"/>
                    <a:pt x="477" y="133"/>
                  </a:cubicBezTo>
                  <a:cubicBezTo>
                    <a:pt x="477" y="132"/>
                    <a:pt x="495" y="134"/>
                    <a:pt x="503" y="117"/>
                  </a:cubicBezTo>
                  <a:cubicBezTo>
                    <a:pt x="510" y="100"/>
                    <a:pt x="500" y="72"/>
                    <a:pt x="500" y="72"/>
                  </a:cubicBezTo>
                  <a:cubicBezTo>
                    <a:pt x="500" y="72"/>
                    <a:pt x="483" y="76"/>
                    <a:pt x="477" y="92"/>
                  </a:cubicBezTo>
                  <a:close/>
                  <a:moveTo>
                    <a:pt x="486" y="140"/>
                  </a:moveTo>
                  <a:cubicBezTo>
                    <a:pt x="477" y="155"/>
                    <a:pt x="477" y="178"/>
                    <a:pt x="477" y="179"/>
                  </a:cubicBezTo>
                  <a:cubicBezTo>
                    <a:pt x="477" y="178"/>
                    <a:pt x="495" y="183"/>
                    <a:pt x="505" y="169"/>
                  </a:cubicBezTo>
                  <a:cubicBezTo>
                    <a:pt x="516" y="154"/>
                    <a:pt x="512" y="124"/>
                    <a:pt x="512" y="125"/>
                  </a:cubicBezTo>
                  <a:cubicBezTo>
                    <a:pt x="512" y="124"/>
                    <a:pt x="494" y="125"/>
                    <a:pt x="486" y="140"/>
                  </a:cubicBezTo>
                  <a:close/>
                  <a:moveTo>
                    <a:pt x="498" y="219"/>
                  </a:moveTo>
                  <a:cubicBezTo>
                    <a:pt x="512" y="207"/>
                    <a:pt x="513" y="178"/>
                    <a:pt x="513" y="178"/>
                  </a:cubicBezTo>
                  <a:cubicBezTo>
                    <a:pt x="513" y="177"/>
                    <a:pt x="496" y="174"/>
                    <a:pt x="484" y="187"/>
                  </a:cubicBezTo>
                  <a:cubicBezTo>
                    <a:pt x="473" y="200"/>
                    <a:pt x="468" y="223"/>
                    <a:pt x="468" y="224"/>
                  </a:cubicBezTo>
                  <a:cubicBezTo>
                    <a:pt x="468" y="223"/>
                    <a:pt x="484" y="232"/>
                    <a:pt x="498" y="219"/>
                  </a:cubicBezTo>
                  <a:close/>
                  <a:moveTo>
                    <a:pt x="474" y="233"/>
                  </a:moveTo>
                  <a:cubicBezTo>
                    <a:pt x="460" y="244"/>
                    <a:pt x="451" y="266"/>
                    <a:pt x="451" y="266"/>
                  </a:cubicBezTo>
                  <a:cubicBezTo>
                    <a:pt x="451" y="266"/>
                    <a:pt x="465" y="277"/>
                    <a:pt x="481" y="268"/>
                  </a:cubicBezTo>
                  <a:cubicBezTo>
                    <a:pt x="497" y="258"/>
                    <a:pt x="504" y="230"/>
                    <a:pt x="504" y="230"/>
                  </a:cubicBezTo>
                  <a:cubicBezTo>
                    <a:pt x="503" y="230"/>
                    <a:pt x="487" y="223"/>
                    <a:pt x="474" y="233"/>
                  </a:cubicBezTo>
                  <a:close/>
                  <a:moveTo>
                    <a:pt x="454" y="277"/>
                  </a:moveTo>
                  <a:cubicBezTo>
                    <a:pt x="439" y="284"/>
                    <a:pt x="426" y="304"/>
                    <a:pt x="425" y="304"/>
                  </a:cubicBezTo>
                  <a:cubicBezTo>
                    <a:pt x="425" y="304"/>
                    <a:pt x="437" y="318"/>
                    <a:pt x="454" y="312"/>
                  </a:cubicBezTo>
                  <a:cubicBezTo>
                    <a:pt x="472" y="306"/>
                    <a:pt x="485" y="279"/>
                    <a:pt x="484" y="279"/>
                  </a:cubicBezTo>
                  <a:cubicBezTo>
                    <a:pt x="484" y="279"/>
                    <a:pt x="470" y="269"/>
                    <a:pt x="454" y="277"/>
                  </a:cubicBezTo>
                  <a:close/>
                  <a:moveTo>
                    <a:pt x="426" y="316"/>
                  </a:moveTo>
                  <a:cubicBezTo>
                    <a:pt x="410" y="320"/>
                    <a:pt x="392" y="337"/>
                    <a:pt x="392" y="337"/>
                  </a:cubicBezTo>
                  <a:cubicBezTo>
                    <a:pt x="392" y="337"/>
                    <a:pt x="401" y="353"/>
                    <a:pt x="419" y="350"/>
                  </a:cubicBezTo>
                  <a:cubicBezTo>
                    <a:pt x="438" y="348"/>
                    <a:pt x="456" y="324"/>
                    <a:pt x="455" y="324"/>
                  </a:cubicBezTo>
                  <a:cubicBezTo>
                    <a:pt x="455" y="324"/>
                    <a:pt x="443" y="311"/>
                    <a:pt x="426" y="316"/>
                  </a:cubicBezTo>
                  <a:close/>
                  <a:moveTo>
                    <a:pt x="390" y="349"/>
                  </a:moveTo>
                  <a:cubicBezTo>
                    <a:pt x="382" y="349"/>
                    <a:pt x="372" y="353"/>
                    <a:pt x="364" y="357"/>
                  </a:cubicBezTo>
                  <a:cubicBezTo>
                    <a:pt x="364" y="356"/>
                    <a:pt x="363" y="355"/>
                    <a:pt x="363" y="354"/>
                  </a:cubicBezTo>
                  <a:cubicBezTo>
                    <a:pt x="369" y="349"/>
                    <a:pt x="377" y="342"/>
                    <a:pt x="379" y="334"/>
                  </a:cubicBezTo>
                  <a:cubicBezTo>
                    <a:pt x="384" y="318"/>
                    <a:pt x="370" y="306"/>
                    <a:pt x="370" y="306"/>
                  </a:cubicBezTo>
                  <a:cubicBezTo>
                    <a:pt x="370" y="306"/>
                    <a:pt x="353" y="317"/>
                    <a:pt x="347" y="332"/>
                  </a:cubicBezTo>
                  <a:cubicBezTo>
                    <a:pt x="341" y="344"/>
                    <a:pt x="348" y="357"/>
                    <a:pt x="349" y="360"/>
                  </a:cubicBezTo>
                  <a:cubicBezTo>
                    <a:pt x="338" y="366"/>
                    <a:pt x="325" y="371"/>
                    <a:pt x="311" y="375"/>
                  </a:cubicBezTo>
                  <a:cubicBezTo>
                    <a:pt x="312" y="377"/>
                    <a:pt x="312" y="378"/>
                    <a:pt x="313" y="380"/>
                  </a:cubicBezTo>
                  <a:cubicBezTo>
                    <a:pt x="326" y="376"/>
                    <a:pt x="339" y="370"/>
                    <a:pt x="352" y="364"/>
                  </a:cubicBezTo>
                  <a:cubicBezTo>
                    <a:pt x="353" y="368"/>
                    <a:pt x="359" y="381"/>
                    <a:pt x="375" y="382"/>
                  </a:cubicBezTo>
                  <a:cubicBezTo>
                    <a:pt x="395" y="382"/>
                    <a:pt x="418" y="362"/>
                    <a:pt x="418" y="362"/>
                  </a:cubicBezTo>
                  <a:cubicBezTo>
                    <a:pt x="418" y="362"/>
                    <a:pt x="408" y="347"/>
                    <a:pt x="390" y="34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Text Box 40"/>
            <p:cNvSpPr txBox="1"/>
            <p:nvPr/>
          </p:nvSpPr>
          <p:spPr>
            <a:xfrm>
              <a:off x="68154" y="1319976"/>
              <a:ext cx="1651000" cy="39560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800" b="1" spc="20">
                  <a:solidFill>
                    <a:srgbClr val="FFFFFF"/>
                  </a:solidFill>
                  <a:effectLst/>
                  <a:latin typeface="Alegreya"/>
                  <a:ea typeface="Arial" panose="020B0604020202020204" pitchFamily="34" charset="0"/>
                  <a:cs typeface="Times New Roman" panose="02020603050405020304" pitchFamily="18" charset="0"/>
                </a:rPr>
                <a:t>ACADEMY</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10" name="Text Box 42"/>
            <p:cNvSpPr txBox="1"/>
            <p:nvPr/>
          </p:nvSpPr>
          <p:spPr>
            <a:xfrm>
              <a:off x="329411" y="1147259"/>
              <a:ext cx="10128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200" b="1" spc="90">
                  <a:solidFill>
                    <a:srgbClr val="FFFFFF"/>
                  </a:solidFill>
                  <a:effectLst/>
                  <a:latin typeface="Myriad Pro"/>
                  <a:ea typeface="Arial" panose="020B0604020202020204" pitchFamily="34" charset="0"/>
                  <a:cs typeface="Times New Roman" panose="02020603050405020304" pitchFamily="18" charset="0"/>
                </a:rPr>
                <a:t>LOTUS</a:t>
              </a:r>
              <a:endParaRPr lang="en-US" sz="1100">
                <a:effectLst/>
                <a:latin typeface="Arial" panose="020B0604020202020204" pitchFamily="34" charset="0"/>
                <a:ea typeface="Arial" panose="020B0604020202020204" pitchFamily="34" charset="0"/>
                <a:cs typeface="Times New Roman" panose="02020603050405020304" pitchFamily="18" charset="0"/>
              </a:endParaRPr>
            </a:p>
            <a:p>
              <a:pPr marL="0" marR="0" algn="ctr">
                <a:lnSpc>
                  <a:spcPct val="115000"/>
                </a:lnSpc>
                <a:spcBef>
                  <a:spcPts val="0"/>
                </a:spcBef>
                <a:spcAft>
                  <a:spcPts val="1000"/>
                </a:spcAft>
              </a:pPr>
              <a:r>
                <a:rPr lang="vi-VN" sz="1200" b="1" spc="90">
                  <a:solidFill>
                    <a:srgbClr val="FFFFFF"/>
                  </a:solidFill>
                  <a:effectLst/>
                  <a:latin typeface="Myriad Pro"/>
                  <a:ea typeface="Arial" panose="020B0604020202020204" pitchFamily="34" charset="0"/>
                  <a:cs typeface="Times New Roman" panose="02020603050405020304" pitchFamily="18" charset="0"/>
                </a:rPr>
                <a:t> </a:t>
              </a:r>
              <a:endParaRPr lang="en-US" sz="1100">
                <a:effectLst/>
                <a:latin typeface="Arial" panose="020B0604020202020204" pitchFamily="34" charset="0"/>
                <a:ea typeface="Arial" panose="020B0604020202020204" pitchFamily="34" charset="0"/>
                <a:cs typeface="Times New Roman" panose="02020603050405020304" pitchFamily="18" charset="0"/>
              </a:endParaRPr>
            </a:p>
          </p:txBody>
        </p:sp>
      </p:grpSp>
      <p:pic>
        <p:nvPicPr>
          <p:cNvPr id="7" name="Picture 6"/>
          <p:cNvPicPr/>
          <p:nvPr/>
        </p:nvPicPr>
        <p:blipFill rotWithShape="1">
          <a:blip r:embed="rId4" cstate="print">
            <a:extLst>
              <a:ext uri="{28A0092B-C50C-407E-A947-70E740481C1C}">
                <a14:useLocalDpi xmlns:a14="http://schemas.microsoft.com/office/drawing/2010/main" val="0"/>
              </a:ext>
            </a:extLst>
          </a:blip>
          <a:srcRect b="31532"/>
          <a:stretch/>
        </p:blipFill>
        <p:spPr bwMode="auto">
          <a:xfrm>
            <a:off x="10895331" y="510541"/>
            <a:ext cx="790575" cy="540385"/>
          </a:xfrm>
          <a:prstGeom prst="rect">
            <a:avLst/>
          </a:prstGeom>
          <a:ln>
            <a:noFill/>
          </a:ln>
          <a:extLst>
            <a:ext uri="{53640926-AAD7-44D8-BBD7-CCE9431645EC}">
              <a14:shadowObscured xmlns:a14="http://schemas.microsoft.com/office/drawing/2010/main"/>
            </a:ext>
          </a:extLst>
        </p:spPr>
      </p:pic>
      <p:sp>
        <p:nvSpPr>
          <p:cNvPr id="13" name="Google Shape;86;p13">
            <a:extLst>
              <a:ext uri="{FF2B5EF4-FFF2-40B4-BE49-F238E27FC236}">
                <a16:creationId xmlns:a16="http://schemas.microsoft.com/office/drawing/2014/main" id="{4E57E0E3-9AF2-478E-9D37-1892F90844AC}"/>
              </a:ext>
            </a:extLst>
          </p:cNvPr>
          <p:cNvSpPr/>
          <p:nvPr/>
        </p:nvSpPr>
        <p:spPr>
          <a:xfrm>
            <a:off x="92364" y="2428108"/>
            <a:ext cx="12018793" cy="1986332"/>
          </a:xfrm>
          <a:prstGeom prst="rect">
            <a:avLst/>
          </a:prstGeom>
          <a:solidFill>
            <a:schemeClr val="tx1">
              <a:lumMod val="95000"/>
              <a:lumOff val="5000"/>
              <a:alpha val="5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0919D77D-D4A8-4074-B52E-D8EB904CF3B0}"/>
              </a:ext>
            </a:extLst>
          </p:cNvPr>
          <p:cNvSpPr/>
          <p:nvPr/>
        </p:nvSpPr>
        <p:spPr>
          <a:xfrm>
            <a:off x="92364" y="2443559"/>
            <a:ext cx="12007272" cy="1970881"/>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6000" b="0" i="0" u="none" strike="noStrike" cap="none" dirty="0" err="1">
                <a:solidFill>
                  <a:schemeClr val="lt1"/>
                </a:solidFill>
                <a:latin typeface="Calibri"/>
                <a:ea typeface="Calibri"/>
                <a:cs typeface="Calibri"/>
                <a:sym typeface="Calibri"/>
              </a:rPr>
              <a:t>Bài</a:t>
            </a:r>
            <a:r>
              <a:rPr lang="en-US" sz="6000" b="0" i="0" u="none" strike="noStrike" cap="none" dirty="0">
                <a:solidFill>
                  <a:schemeClr val="lt1"/>
                </a:solidFill>
                <a:latin typeface="Calibri"/>
                <a:ea typeface="Calibri"/>
                <a:cs typeface="Calibri"/>
                <a:sym typeface="Calibri"/>
              </a:rPr>
              <a:t> 2: </a:t>
            </a:r>
            <a:r>
              <a:rPr lang="en-US" sz="6000" b="0" i="0" u="none" strike="noStrike" cap="none" dirty="0" err="1">
                <a:solidFill>
                  <a:schemeClr val="lt1"/>
                </a:solidFill>
                <a:latin typeface="Calibri"/>
                <a:ea typeface="Calibri"/>
                <a:cs typeface="Calibri"/>
                <a:sym typeface="Calibri"/>
              </a:rPr>
              <a:t>Kiểu</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dữ</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liệu</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tron</a:t>
            </a:r>
            <a:r>
              <a:rPr lang="en-US" sz="6000" dirty="0" err="1">
                <a:solidFill>
                  <a:schemeClr val="lt1"/>
                </a:solidFill>
                <a:latin typeface="Calibri"/>
                <a:ea typeface="Calibri"/>
                <a:cs typeface="Calibri"/>
                <a:sym typeface="Calibri"/>
              </a:rPr>
              <a:t>g</a:t>
            </a:r>
            <a:r>
              <a:rPr lang="en-US" sz="6000" dirty="0">
                <a:solidFill>
                  <a:schemeClr val="lt1"/>
                </a:solidFill>
                <a:latin typeface="Calibri"/>
                <a:ea typeface="Calibri"/>
                <a:cs typeface="Calibri"/>
                <a:sym typeface="Calibri"/>
              </a:rPr>
              <a:t> MySQL, </a:t>
            </a:r>
            <a:r>
              <a:rPr lang="en-US" sz="6000" dirty="0" err="1">
                <a:solidFill>
                  <a:schemeClr val="lt1"/>
                </a:solidFill>
                <a:latin typeface="Calibri"/>
                <a:ea typeface="Calibri"/>
                <a:cs typeface="Calibri"/>
                <a:sym typeface="Calibri"/>
              </a:rPr>
              <a:t>thao</a:t>
            </a:r>
            <a:r>
              <a:rPr lang="en-US" sz="6000" dirty="0">
                <a:solidFill>
                  <a:schemeClr val="lt1"/>
                </a:solidFill>
                <a:latin typeface="Calibri"/>
                <a:ea typeface="Calibri"/>
                <a:cs typeface="Calibri"/>
                <a:sym typeface="Calibri"/>
              </a:rPr>
              <a:t> </a:t>
            </a:r>
            <a:r>
              <a:rPr lang="en-US" sz="6000" dirty="0" err="1">
                <a:solidFill>
                  <a:schemeClr val="lt1"/>
                </a:solidFill>
                <a:latin typeface="Calibri"/>
                <a:ea typeface="Calibri"/>
                <a:cs typeface="Calibri"/>
                <a:sym typeface="Calibri"/>
              </a:rPr>
              <a:t>tác</a:t>
            </a:r>
            <a:r>
              <a:rPr lang="en-US" sz="6000" dirty="0">
                <a:solidFill>
                  <a:schemeClr val="lt1"/>
                </a:solidFill>
                <a:latin typeface="Calibri"/>
                <a:ea typeface="Calibri"/>
                <a:cs typeface="Calibri"/>
                <a:sym typeface="Calibri"/>
              </a:rPr>
              <a:t> </a:t>
            </a:r>
            <a:r>
              <a:rPr lang="en-US" sz="6000" dirty="0" err="1">
                <a:solidFill>
                  <a:schemeClr val="lt1"/>
                </a:solidFill>
                <a:latin typeface="Calibri"/>
                <a:ea typeface="Calibri"/>
                <a:cs typeface="Calibri"/>
                <a:sym typeface="Calibri"/>
              </a:rPr>
              <a:t>khởi</a:t>
            </a:r>
            <a:r>
              <a:rPr lang="en-US" sz="6000" dirty="0">
                <a:solidFill>
                  <a:schemeClr val="lt1"/>
                </a:solidFill>
                <a:latin typeface="Calibri"/>
                <a:ea typeface="Calibri"/>
                <a:cs typeface="Calibri"/>
                <a:sym typeface="Calibri"/>
              </a:rPr>
              <a:t> </a:t>
            </a:r>
            <a:r>
              <a:rPr lang="en-US" sz="6000" dirty="0" err="1">
                <a:solidFill>
                  <a:schemeClr val="lt1"/>
                </a:solidFill>
                <a:latin typeface="Calibri"/>
                <a:ea typeface="Calibri"/>
                <a:cs typeface="Calibri"/>
                <a:sym typeface="Calibri"/>
              </a:rPr>
              <a:t>tạo</a:t>
            </a:r>
            <a:r>
              <a:rPr lang="en-US" sz="6000" dirty="0">
                <a:solidFill>
                  <a:schemeClr val="lt1"/>
                </a:solidFill>
                <a:latin typeface="Calibri"/>
                <a:ea typeface="Calibri"/>
                <a:cs typeface="Calibri"/>
                <a:sym typeface="Calibri"/>
              </a:rPr>
              <a:t>, </a:t>
            </a:r>
            <a:r>
              <a:rPr lang="en-US" sz="6000" dirty="0" err="1">
                <a:solidFill>
                  <a:schemeClr val="lt1"/>
                </a:solidFill>
                <a:latin typeface="Calibri"/>
                <a:ea typeface="Calibri"/>
                <a:cs typeface="Calibri"/>
                <a:sym typeface="Calibri"/>
              </a:rPr>
              <a:t>sửa</a:t>
            </a:r>
            <a:r>
              <a:rPr lang="en-US" sz="6000" dirty="0">
                <a:solidFill>
                  <a:schemeClr val="lt1"/>
                </a:solidFill>
                <a:latin typeface="Calibri"/>
                <a:ea typeface="Calibri"/>
                <a:cs typeface="Calibri"/>
                <a:sym typeface="Calibri"/>
              </a:rPr>
              <a:t>, </a:t>
            </a:r>
            <a:r>
              <a:rPr lang="en-US" sz="6000" dirty="0" err="1">
                <a:solidFill>
                  <a:schemeClr val="lt1"/>
                </a:solidFill>
                <a:latin typeface="Calibri"/>
                <a:ea typeface="Calibri"/>
                <a:cs typeface="Calibri"/>
                <a:sym typeface="Calibri"/>
              </a:rPr>
              <a:t>xoá</a:t>
            </a:r>
            <a:r>
              <a:rPr lang="en-US" sz="6000" dirty="0">
                <a:solidFill>
                  <a:schemeClr val="lt1"/>
                </a:solidFill>
                <a:latin typeface="Calibri"/>
                <a:ea typeface="Calibri"/>
                <a:cs typeface="Calibri"/>
                <a:sym typeface="Calibri"/>
              </a:rPr>
              <a:t> table</a:t>
            </a:r>
            <a:endParaRPr sz="60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dissolve">
                                      <p:cBhvr>
                                        <p:cTn id="7" dur="500"/>
                                        <p:tgtEl>
                                          <p:spTgt spid="8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3" grpId="0" animBg="1"/>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10892" y="1059191"/>
            <a:ext cx="4575291" cy="350865"/>
          </a:xfrm>
          <a:prstGeom prst="rect">
            <a:avLst/>
          </a:prstGeom>
          <a:noFill/>
        </p:spPr>
        <p:txBody>
          <a:bodyPr wrap="none" rtlCol="0">
            <a:spAutoFit/>
          </a:bodyPr>
          <a:lstStyle/>
          <a:p>
            <a:r>
              <a:rPr lang="en-US" sz="1680" b="1" dirty="0" err="1"/>
              <a:t>Xoá</a:t>
            </a:r>
            <a:r>
              <a:rPr lang="en-US" sz="1680" b="1" dirty="0"/>
              <a:t> </a:t>
            </a:r>
            <a:r>
              <a:rPr lang="en-US" sz="1680" b="1" dirty="0" err="1"/>
              <a:t>bảng</a:t>
            </a:r>
            <a:r>
              <a:rPr lang="en-US" sz="1680" b="1" dirty="0"/>
              <a:t> </a:t>
            </a:r>
            <a:r>
              <a:rPr lang="en-US" sz="1680" b="1" dirty="0" err="1"/>
              <a:t>bằng</a:t>
            </a:r>
            <a:r>
              <a:rPr lang="en-US" sz="1680" b="1" dirty="0"/>
              <a:t> </a:t>
            </a:r>
            <a:r>
              <a:rPr lang="en-US" sz="1680" b="1" dirty="0" err="1"/>
              <a:t>giao</a:t>
            </a:r>
            <a:r>
              <a:rPr lang="en-US" sz="1680" b="1" dirty="0"/>
              <a:t> </a:t>
            </a:r>
            <a:r>
              <a:rPr lang="en-US" sz="1680" b="1" dirty="0" err="1"/>
              <a:t>diện</a:t>
            </a:r>
            <a:r>
              <a:rPr lang="en-US" sz="1680" b="1" dirty="0"/>
              <a:t> </a:t>
            </a:r>
            <a:r>
              <a:rPr lang="en-US" sz="1680" b="1" dirty="0" err="1"/>
              <a:t>trong</a:t>
            </a:r>
            <a:r>
              <a:rPr lang="en-US" sz="1680" b="1" dirty="0"/>
              <a:t> SQL Server</a:t>
            </a:r>
            <a:endParaRPr lang="vi-VN" sz="1680" dirty="0"/>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Xoá</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bảng</a:t>
            </a:r>
            <a:endParaRPr dirty="0"/>
          </a:p>
        </p:txBody>
      </p:sp>
      <p:sp>
        <p:nvSpPr>
          <p:cNvPr id="4" name="TextBox 3">
            <a:extLst>
              <a:ext uri="{FF2B5EF4-FFF2-40B4-BE49-F238E27FC236}">
                <a16:creationId xmlns:a16="http://schemas.microsoft.com/office/drawing/2014/main" id="{3E04D9E0-6FDE-4782-A15C-DDBEC84EF205}"/>
              </a:ext>
            </a:extLst>
          </p:cNvPr>
          <p:cNvSpPr txBox="1"/>
          <p:nvPr/>
        </p:nvSpPr>
        <p:spPr>
          <a:xfrm>
            <a:off x="810892" y="1442521"/>
            <a:ext cx="5205443" cy="523220"/>
          </a:xfrm>
          <a:prstGeom prst="rect">
            <a:avLst/>
          </a:prstGeom>
          <a:noFill/>
        </p:spPr>
        <p:txBody>
          <a:bodyPr wrap="square" rtlCol="0">
            <a:spAutoFit/>
          </a:bodyPr>
          <a:lstStyle/>
          <a:p>
            <a:r>
              <a:rPr lang="en-US" dirty="0"/>
              <a:t>B1: </a:t>
            </a:r>
            <a:r>
              <a:rPr lang="en-US" dirty="0" err="1"/>
              <a:t>Chuột</a:t>
            </a:r>
            <a:r>
              <a:rPr lang="en-US" dirty="0"/>
              <a:t> </a:t>
            </a:r>
            <a:r>
              <a:rPr lang="en-US" dirty="0" err="1"/>
              <a:t>phải</a:t>
            </a:r>
            <a:r>
              <a:rPr lang="en-US" dirty="0"/>
              <a:t> </a:t>
            </a:r>
            <a:r>
              <a:rPr lang="en-US" dirty="0" err="1"/>
              <a:t>vào</a:t>
            </a:r>
            <a:r>
              <a:rPr lang="en-US" dirty="0"/>
              <a:t> </a:t>
            </a:r>
            <a:r>
              <a:rPr lang="en-US" b="1" dirty="0" err="1"/>
              <a:t>bảng</a:t>
            </a:r>
            <a:r>
              <a:rPr lang="en-US" b="1" dirty="0"/>
              <a:t> </a:t>
            </a:r>
            <a:r>
              <a:rPr lang="en-US" b="1" dirty="0" err="1"/>
              <a:t>cần</a:t>
            </a:r>
            <a:r>
              <a:rPr lang="en-US" b="1" dirty="0"/>
              <a:t> </a:t>
            </a:r>
            <a:r>
              <a:rPr lang="en-US" b="1" dirty="0" err="1"/>
              <a:t>xoá</a:t>
            </a:r>
            <a:r>
              <a:rPr lang="en-US" dirty="0"/>
              <a:t> </a:t>
            </a:r>
            <a:r>
              <a:rPr lang="en-US" dirty="0" err="1"/>
              <a:t>trong</a:t>
            </a:r>
            <a:r>
              <a:rPr lang="en-US" dirty="0"/>
              <a:t> database, </a:t>
            </a:r>
            <a:r>
              <a:rPr lang="en-US" dirty="0" err="1"/>
              <a:t>chọn</a:t>
            </a:r>
            <a:r>
              <a:rPr lang="en-US" dirty="0"/>
              <a:t> </a:t>
            </a:r>
            <a:r>
              <a:rPr lang="en-US" b="1" dirty="0"/>
              <a:t>Drop Table</a:t>
            </a:r>
            <a:endParaRPr lang="en-US" dirty="0"/>
          </a:p>
        </p:txBody>
      </p:sp>
      <p:sp>
        <p:nvSpPr>
          <p:cNvPr id="13" name="TextBox 12">
            <a:extLst>
              <a:ext uri="{FF2B5EF4-FFF2-40B4-BE49-F238E27FC236}">
                <a16:creationId xmlns:a16="http://schemas.microsoft.com/office/drawing/2014/main" id="{4ED25EA1-9307-4A60-B0BA-ED0CEDC133D5}"/>
              </a:ext>
            </a:extLst>
          </p:cNvPr>
          <p:cNvSpPr txBox="1"/>
          <p:nvPr/>
        </p:nvSpPr>
        <p:spPr>
          <a:xfrm>
            <a:off x="6254822" y="1442521"/>
            <a:ext cx="5477883" cy="307777"/>
          </a:xfrm>
          <a:prstGeom prst="rect">
            <a:avLst/>
          </a:prstGeom>
          <a:noFill/>
        </p:spPr>
        <p:txBody>
          <a:bodyPr wrap="square" rtlCol="0">
            <a:spAutoFit/>
          </a:bodyPr>
          <a:lstStyle/>
          <a:p>
            <a:r>
              <a:rPr lang="en-US" dirty="0"/>
              <a:t>B2: </a:t>
            </a:r>
            <a:r>
              <a:rPr lang="en-US" dirty="0" err="1"/>
              <a:t>Chọn</a:t>
            </a:r>
            <a:r>
              <a:rPr lang="en-US" dirty="0"/>
              <a:t> </a:t>
            </a:r>
            <a:r>
              <a:rPr lang="en-US" b="1" dirty="0"/>
              <a:t>Drop Now</a:t>
            </a:r>
            <a:r>
              <a:rPr lang="en-US" dirty="0"/>
              <a:t> </a:t>
            </a:r>
            <a:r>
              <a:rPr lang="en-US" dirty="0" err="1"/>
              <a:t>để</a:t>
            </a:r>
            <a:r>
              <a:rPr lang="en-US" dirty="0"/>
              <a:t> </a:t>
            </a:r>
            <a:r>
              <a:rPr lang="en-US" dirty="0" err="1"/>
              <a:t>xoá</a:t>
            </a:r>
            <a:r>
              <a:rPr lang="en-US" dirty="0"/>
              <a:t> </a:t>
            </a:r>
            <a:r>
              <a:rPr lang="en-US" dirty="0" err="1"/>
              <a:t>bảng</a:t>
            </a:r>
            <a:endParaRPr lang="en-US" b="1" dirty="0"/>
          </a:p>
        </p:txBody>
      </p:sp>
      <p:sp>
        <p:nvSpPr>
          <p:cNvPr id="7" name="Arrow: Right 6">
            <a:extLst>
              <a:ext uri="{FF2B5EF4-FFF2-40B4-BE49-F238E27FC236}">
                <a16:creationId xmlns:a16="http://schemas.microsoft.com/office/drawing/2014/main" id="{5A973FED-1FD5-41DA-B9AD-2E3ABA23D224}"/>
              </a:ext>
            </a:extLst>
          </p:cNvPr>
          <p:cNvSpPr/>
          <p:nvPr/>
        </p:nvSpPr>
        <p:spPr>
          <a:xfrm>
            <a:off x="4468090" y="3593377"/>
            <a:ext cx="1548245"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B523C3-420B-483C-BF29-781ECAA5824A}"/>
              </a:ext>
            </a:extLst>
          </p:cNvPr>
          <p:cNvPicPr>
            <a:picLocks noChangeAspect="1"/>
          </p:cNvPicPr>
          <p:nvPr/>
        </p:nvPicPr>
        <p:blipFill>
          <a:blip r:embed="rId4"/>
          <a:stretch>
            <a:fillRect/>
          </a:stretch>
        </p:blipFill>
        <p:spPr>
          <a:xfrm>
            <a:off x="810892" y="1965741"/>
            <a:ext cx="3264217" cy="3967557"/>
          </a:xfrm>
          <a:prstGeom prst="rect">
            <a:avLst/>
          </a:prstGeom>
        </p:spPr>
      </p:pic>
      <p:pic>
        <p:nvPicPr>
          <p:cNvPr id="10" name="Picture 9">
            <a:extLst>
              <a:ext uri="{FF2B5EF4-FFF2-40B4-BE49-F238E27FC236}">
                <a16:creationId xmlns:a16="http://schemas.microsoft.com/office/drawing/2014/main" id="{757CA404-5FD8-4DFF-A0A5-539D0BA9CF59}"/>
              </a:ext>
            </a:extLst>
          </p:cNvPr>
          <p:cNvPicPr>
            <a:picLocks noChangeAspect="1"/>
          </p:cNvPicPr>
          <p:nvPr/>
        </p:nvPicPr>
        <p:blipFill>
          <a:blip r:embed="rId5"/>
          <a:stretch>
            <a:fillRect/>
          </a:stretch>
        </p:blipFill>
        <p:spPr>
          <a:xfrm>
            <a:off x="6254822" y="2042919"/>
            <a:ext cx="3610479" cy="2772162"/>
          </a:xfrm>
          <a:prstGeom prst="rect">
            <a:avLst/>
          </a:prstGeom>
        </p:spPr>
      </p:pic>
    </p:spTree>
    <p:extLst>
      <p:ext uri="{BB962C8B-B14F-4D97-AF65-F5344CB8AC3E}">
        <p14:creationId xmlns:p14="http://schemas.microsoft.com/office/powerpoint/2010/main" val="2210065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p:bldP spid="13"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10892" y="1059191"/>
            <a:ext cx="5771132" cy="350865"/>
          </a:xfrm>
          <a:prstGeom prst="rect">
            <a:avLst/>
          </a:prstGeom>
          <a:noFill/>
        </p:spPr>
        <p:txBody>
          <a:bodyPr wrap="none" rtlCol="0">
            <a:spAutoFit/>
          </a:bodyPr>
          <a:lstStyle/>
          <a:p>
            <a:r>
              <a:rPr lang="en-US" sz="1680" b="1" dirty="0" err="1"/>
              <a:t>Sửa</a:t>
            </a:r>
            <a:r>
              <a:rPr lang="en-US" sz="1680" b="1" dirty="0"/>
              <a:t> </a:t>
            </a:r>
            <a:r>
              <a:rPr lang="en-US" sz="1680" b="1" dirty="0" err="1"/>
              <a:t>thuộc</a:t>
            </a:r>
            <a:r>
              <a:rPr lang="en-US" sz="1680" b="1" dirty="0"/>
              <a:t> </a:t>
            </a:r>
            <a:r>
              <a:rPr lang="en-US" sz="1680" b="1" dirty="0" err="1"/>
              <a:t>tính</a:t>
            </a:r>
            <a:r>
              <a:rPr lang="en-US" sz="1680" b="1" dirty="0"/>
              <a:t> </a:t>
            </a:r>
            <a:r>
              <a:rPr lang="en-US" sz="1680" b="1" dirty="0" err="1"/>
              <a:t>bảng</a:t>
            </a:r>
            <a:r>
              <a:rPr lang="en-US" sz="1680" b="1" dirty="0"/>
              <a:t> </a:t>
            </a:r>
            <a:r>
              <a:rPr lang="en-US" sz="1680" b="1" dirty="0" err="1"/>
              <a:t>bảng</a:t>
            </a:r>
            <a:r>
              <a:rPr lang="en-US" sz="1680" b="1" dirty="0"/>
              <a:t> </a:t>
            </a:r>
            <a:r>
              <a:rPr lang="en-US" sz="1680" b="1" dirty="0" err="1"/>
              <a:t>bằng</a:t>
            </a:r>
            <a:r>
              <a:rPr lang="en-US" sz="1680" b="1" dirty="0"/>
              <a:t> </a:t>
            </a:r>
            <a:r>
              <a:rPr lang="en-US" sz="1680" b="1" dirty="0" err="1"/>
              <a:t>lệnh</a:t>
            </a:r>
            <a:r>
              <a:rPr lang="en-US" sz="1680" b="1" dirty="0"/>
              <a:t> </a:t>
            </a:r>
            <a:r>
              <a:rPr lang="en-US" sz="1680" b="1" dirty="0" err="1"/>
              <a:t>trong</a:t>
            </a:r>
            <a:r>
              <a:rPr lang="en-US" sz="1680" b="1" dirty="0"/>
              <a:t> SQL Server</a:t>
            </a:r>
            <a:endParaRPr lang="vi-VN" sz="1680" dirty="0"/>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Sửa</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thuộc</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tính</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bảng</a:t>
            </a:r>
            <a:endParaRPr dirty="0"/>
          </a:p>
        </p:txBody>
      </p:sp>
      <p:sp>
        <p:nvSpPr>
          <p:cNvPr id="10" name="TextBox 9">
            <a:extLst>
              <a:ext uri="{FF2B5EF4-FFF2-40B4-BE49-F238E27FC236}">
                <a16:creationId xmlns:a16="http://schemas.microsoft.com/office/drawing/2014/main" id="{BD30531E-69A5-4372-91D0-EDC121056DB6}"/>
              </a:ext>
            </a:extLst>
          </p:cNvPr>
          <p:cNvSpPr txBox="1"/>
          <p:nvPr/>
        </p:nvSpPr>
        <p:spPr>
          <a:xfrm>
            <a:off x="810892" y="1555889"/>
            <a:ext cx="6167004" cy="584775"/>
          </a:xfrm>
          <a:prstGeom prst="rect">
            <a:avLst/>
          </a:prstGeom>
          <a:noFill/>
        </p:spPr>
        <p:txBody>
          <a:bodyPr wrap="square">
            <a:spAutoFit/>
          </a:bodyPr>
          <a:lstStyle/>
          <a:p>
            <a:pPr lvl="0" eaLnBrk="0" fontAlgn="base" hangingPunct="0">
              <a:spcBef>
                <a:spcPct val="0"/>
              </a:spcBef>
              <a:spcAft>
                <a:spcPct val="0"/>
              </a:spcAft>
              <a:buClrTx/>
            </a:pP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ALTER</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TABLE </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lang="en-US" altLang="en-US" sz="1600" dirty="0">
                <a:latin typeface="Calibri" panose="020F0502020204030204" pitchFamily="34" charset="0"/>
                <a:cs typeface="Calibri" panose="020F0502020204030204" pitchFamily="34" charset="0"/>
              </a:rPr>
              <a:t>&lt;</a:t>
            </a:r>
            <a:r>
              <a:rPr lang="en-US" altLang="en-US" sz="1600" dirty="0" err="1">
                <a:latin typeface="Calibri" panose="020F0502020204030204" pitchFamily="34" charset="0"/>
                <a:cs typeface="Calibri" panose="020F0502020204030204" pitchFamily="34" charset="0"/>
              </a:rPr>
              <a:t>tên</a:t>
            </a:r>
            <a:r>
              <a:rPr lang="en-US" altLang="en-US" sz="1600" dirty="0">
                <a:latin typeface="Calibri" panose="020F0502020204030204" pitchFamily="34" charset="0"/>
                <a:cs typeface="Calibri" panose="020F0502020204030204" pitchFamily="34" charset="0"/>
              </a:rPr>
              <a:t> </a:t>
            </a:r>
            <a:r>
              <a:rPr lang="en-US" altLang="en-US" sz="1600" dirty="0" err="1">
                <a:latin typeface="Calibri" panose="020F0502020204030204" pitchFamily="34" charset="0"/>
                <a:cs typeface="Calibri" panose="020F0502020204030204" pitchFamily="34" charset="0"/>
              </a:rPr>
              <a:t>bảng</a:t>
            </a:r>
            <a:r>
              <a:rPr lang="en-US" altLang="en-US" sz="1600" dirty="0">
                <a:latin typeface="Calibri" panose="020F0502020204030204" pitchFamily="34" charset="0"/>
                <a:cs typeface="Calibri" panose="020F0502020204030204" pitchFamily="34" charset="0"/>
              </a:rPr>
              <a:t>&gt;</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lang="en-US" altLang="en-US" sz="1600" b="1" dirty="0">
                <a:solidFill>
                  <a:srgbClr val="006699"/>
                </a:solidFill>
                <a:latin typeface="Calibri" panose="020F0502020204030204" pitchFamily="34" charset="0"/>
                <a:cs typeface="Calibri" panose="020F0502020204030204" pitchFamily="34" charset="0"/>
              </a:rPr>
              <a:t>ADD  </a:t>
            </a:r>
            <a:r>
              <a:rPr lang="en-US" altLang="en-US" sz="1600" dirty="0">
                <a:latin typeface="Calibri" panose="020F0502020204030204" pitchFamily="34" charset="0"/>
                <a:cs typeface="Calibri" panose="020F0502020204030204" pitchFamily="34" charset="0"/>
              </a:rPr>
              <a:t>&lt;</a:t>
            </a:r>
            <a:r>
              <a:rPr lang="en-US" altLang="en-US" sz="1600" dirty="0" err="1">
                <a:latin typeface="Calibri" panose="020F0502020204030204" pitchFamily="34" charset="0"/>
                <a:cs typeface="Calibri" panose="020F0502020204030204" pitchFamily="34" charset="0"/>
              </a:rPr>
              <a:t>tên</a:t>
            </a:r>
            <a:r>
              <a:rPr lang="en-US" altLang="en-US" sz="1600" dirty="0">
                <a:latin typeface="Calibri" panose="020F0502020204030204" pitchFamily="34" charset="0"/>
                <a:cs typeface="Calibri" panose="020F0502020204030204" pitchFamily="34" charset="0"/>
              </a:rPr>
              <a:t> </a:t>
            </a:r>
            <a:r>
              <a:rPr lang="en-US" altLang="en-US" sz="1600" dirty="0" err="1">
                <a:latin typeface="Calibri" panose="020F0502020204030204" pitchFamily="34" charset="0"/>
                <a:cs typeface="Calibri" panose="020F0502020204030204" pitchFamily="34" charset="0"/>
              </a:rPr>
              <a:t>cột</a:t>
            </a:r>
            <a:r>
              <a:rPr lang="en-US" altLang="en-US" sz="1600" dirty="0">
                <a:latin typeface="Calibri" panose="020F0502020204030204" pitchFamily="34" charset="0"/>
                <a:cs typeface="Calibri" panose="020F0502020204030204" pitchFamily="34" charset="0"/>
              </a:rPr>
              <a:t>&gt;  &lt;</a:t>
            </a:r>
            <a:r>
              <a:rPr lang="en-US" altLang="en-US" sz="1600" dirty="0" err="1">
                <a:latin typeface="Calibri" panose="020F0502020204030204" pitchFamily="34" charset="0"/>
                <a:cs typeface="Calibri" panose="020F0502020204030204" pitchFamily="34" charset="0"/>
              </a:rPr>
              <a:t>kiểu</a:t>
            </a:r>
            <a:r>
              <a:rPr lang="en-US" altLang="en-US" sz="1600" dirty="0">
                <a:latin typeface="Calibri" panose="020F0502020204030204" pitchFamily="34" charset="0"/>
                <a:cs typeface="Calibri" panose="020F0502020204030204" pitchFamily="34" charset="0"/>
              </a:rPr>
              <a:t> </a:t>
            </a:r>
            <a:r>
              <a:rPr lang="en-US" altLang="en-US" sz="1600" dirty="0" err="1">
                <a:latin typeface="Calibri" panose="020F0502020204030204" pitchFamily="34" charset="0"/>
                <a:cs typeface="Calibri" panose="020F0502020204030204" pitchFamily="34" charset="0"/>
              </a:rPr>
              <a:t>dữ</a:t>
            </a:r>
            <a:r>
              <a:rPr lang="en-US" altLang="en-US" sz="1600" dirty="0">
                <a:latin typeface="Calibri" panose="020F0502020204030204" pitchFamily="34" charset="0"/>
                <a:cs typeface="Calibri" panose="020F0502020204030204" pitchFamily="34" charset="0"/>
              </a:rPr>
              <a:t> </a:t>
            </a:r>
            <a:r>
              <a:rPr lang="en-US" altLang="en-US" sz="1600" dirty="0" err="1">
                <a:latin typeface="Calibri" panose="020F0502020204030204" pitchFamily="34" charset="0"/>
                <a:cs typeface="Calibri" panose="020F0502020204030204" pitchFamily="34" charset="0"/>
              </a:rPr>
              <a:t>liệu</a:t>
            </a:r>
            <a:r>
              <a:rPr lang="en-US" altLang="en-US" sz="1600" dirty="0">
                <a:latin typeface="Calibri" panose="020F0502020204030204" pitchFamily="34" charset="0"/>
                <a:cs typeface="Calibri" panose="020F0502020204030204" pitchFamily="34" charset="0"/>
              </a:rPr>
              <a:t>&gt;</a:t>
            </a:r>
          </a:p>
          <a:p>
            <a:pPr lvl="0" eaLnBrk="0" fontAlgn="base" hangingPunct="0">
              <a:spcBef>
                <a:spcPct val="0"/>
              </a:spcBef>
              <a:spcAft>
                <a:spcPct val="0"/>
              </a:spcAft>
              <a:buClrTx/>
            </a:pP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lang="en-US" altLang="en-US" sz="1600" b="1" dirty="0">
                <a:solidFill>
                  <a:srgbClr val="006699"/>
                </a:solidFill>
                <a:latin typeface="Calibri" panose="020F0502020204030204" pitchFamily="34" charset="0"/>
                <a:cs typeface="Calibri" panose="020F0502020204030204" pitchFamily="34" charset="0"/>
              </a:rPr>
              <a:t> ALTER</a:t>
            </a:r>
            <a:r>
              <a:rPr lang="en-US" altLang="en-US" sz="1600" dirty="0">
                <a:solidFill>
                  <a:srgbClr val="333333"/>
                </a:solidFill>
                <a:latin typeface="Calibri" panose="020F0502020204030204" pitchFamily="34" charset="0"/>
                <a:cs typeface="Calibri" panose="020F0502020204030204" pitchFamily="34" charset="0"/>
              </a:rPr>
              <a:t> </a:t>
            </a:r>
            <a:r>
              <a:rPr lang="en-US" altLang="en-US" sz="1600" b="1" dirty="0">
                <a:solidFill>
                  <a:srgbClr val="006699"/>
                </a:solidFill>
                <a:latin typeface="Calibri" panose="020F0502020204030204" pitchFamily="34" charset="0"/>
                <a:cs typeface="Calibri" panose="020F0502020204030204" pitchFamily="34" charset="0"/>
              </a:rPr>
              <a:t>COLUMN  </a:t>
            </a:r>
            <a:r>
              <a:rPr lang="en-US" altLang="en-US" sz="1600" dirty="0">
                <a:latin typeface="Calibri" panose="020F0502020204030204" pitchFamily="34" charset="0"/>
                <a:cs typeface="Calibri" panose="020F0502020204030204" pitchFamily="34" charset="0"/>
              </a:rPr>
              <a:t>&lt;</a:t>
            </a:r>
            <a:r>
              <a:rPr lang="en-US" altLang="en-US" sz="1600" dirty="0" err="1">
                <a:latin typeface="Calibri" panose="020F0502020204030204" pitchFamily="34" charset="0"/>
                <a:cs typeface="Calibri" panose="020F0502020204030204" pitchFamily="34" charset="0"/>
              </a:rPr>
              <a:t>tên</a:t>
            </a:r>
            <a:r>
              <a:rPr lang="en-US" altLang="en-US" sz="1600" dirty="0">
                <a:latin typeface="Calibri" panose="020F0502020204030204" pitchFamily="34" charset="0"/>
                <a:cs typeface="Calibri" panose="020F0502020204030204" pitchFamily="34" charset="0"/>
              </a:rPr>
              <a:t> </a:t>
            </a:r>
            <a:r>
              <a:rPr lang="en-US" altLang="en-US" sz="1600" dirty="0" err="1">
                <a:latin typeface="Calibri" panose="020F0502020204030204" pitchFamily="34" charset="0"/>
                <a:cs typeface="Calibri" panose="020F0502020204030204" pitchFamily="34" charset="0"/>
              </a:rPr>
              <a:t>cột</a:t>
            </a:r>
            <a:r>
              <a:rPr lang="en-US" altLang="en-US" sz="1600" dirty="0">
                <a:latin typeface="Calibri" panose="020F0502020204030204" pitchFamily="34" charset="0"/>
                <a:cs typeface="Calibri" panose="020F0502020204030204" pitchFamily="34" charset="0"/>
              </a:rPr>
              <a:t>&gt;  &lt;</a:t>
            </a:r>
            <a:r>
              <a:rPr lang="en-US" altLang="en-US" sz="1600" dirty="0" err="1">
                <a:latin typeface="Calibri" panose="020F0502020204030204" pitchFamily="34" charset="0"/>
                <a:cs typeface="Calibri" panose="020F0502020204030204" pitchFamily="34" charset="0"/>
              </a:rPr>
              <a:t>kiểu</a:t>
            </a:r>
            <a:r>
              <a:rPr lang="en-US" altLang="en-US" sz="1600" dirty="0">
                <a:latin typeface="Calibri" panose="020F0502020204030204" pitchFamily="34" charset="0"/>
                <a:cs typeface="Calibri" panose="020F0502020204030204" pitchFamily="34" charset="0"/>
              </a:rPr>
              <a:t> </a:t>
            </a:r>
            <a:r>
              <a:rPr lang="en-US" altLang="en-US" sz="1600" dirty="0" err="1">
                <a:latin typeface="Calibri" panose="020F0502020204030204" pitchFamily="34" charset="0"/>
                <a:cs typeface="Calibri" panose="020F0502020204030204" pitchFamily="34" charset="0"/>
              </a:rPr>
              <a:t>dữ</a:t>
            </a:r>
            <a:r>
              <a:rPr lang="en-US" altLang="en-US" sz="1600" dirty="0">
                <a:latin typeface="Calibri" panose="020F0502020204030204" pitchFamily="34" charset="0"/>
                <a:cs typeface="Calibri" panose="020F0502020204030204" pitchFamily="34" charset="0"/>
              </a:rPr>
              <a:t> </a:t>
            </a:r>
            <a:r>
              <a:rPr lang="en-US" altLang="en-US" sz="1600" dirty="0" err="1">
                <a:latin typeface="Calibri" panose="020F0502020204030204" pitchFamily="34" charset="0"/>
                <a:cs typeface="Calibri" panose="020F0502020204030204" pitchFamily="34" charset="0"/>
              </a:rPr>
              <a:t>liệu</a:t>
            </a:r>
            <a:r>
              <a:rPr lang="en-US" altLang="en-US" sz="1600" dirty="0">
                <a:latin typeface="Calibri" panose="020F0502020204030204" pitchFamily="34" charset="0"/>
                <a:cs typeface="Calibri" panose="020F0502020204030204" pitchFamily="34" charset="0"/>
              </a:rPr>
              <a:t> </a:t>
            </a:r>
            <a:r>
              <a:rPr lang="en-US" altLang="en-US" sz="1600" dirty="0" err="1">
                <a:latin typeface="Calibri" panose="020F0502020204030204" pitchFamily="34" charset="0"/>
                <a:cs typeface="Calibri" panose="020F0502020204030204" pitchFamily="34" charset="0"/>
              </a:rPr>
              <a:t>cần</a:t>
            </a:r>
            <a:r>
              <a:rPr lang="en-US" altLang="en-US" sz="1600" dirty="0">
                <a:latin typeface="Calibri" panose="020F0502020204030204" pitchFamily="34" charset="0"/>
                <a:cs typeface="Calibri" panose="020F0502020204030204" pitchFamily="34" charset="0"/>
              </a:rPr>
              <a:t> </a:t>
            </a:r>
            <a:r>
              <a:rPr lang="en-US" altLang="en-US" sz="1600" dirty="0" err="1">
                <a:latin typeface="Calibri" panose="020F0502020204030204" pitchFamily="34" charset="0"/>
                <a:cs typeface="Calibri" panose="020F0502020204030204" pitchFamily="34" charset="0"/>
              </a:rPr>
              <a:t>sửa</a:t>
            </a:r>
            <a:r>
              <a:rPr lang="en-US" altLang="en-US" sz="1600" dirty="0">
                <a:latin typeface="Calibri" panose="020F0502020204030204" pitchFamily="34" charset="0"/>
                <a:cs typeface="Calibri" panose="020F0502020204030204" pitchFamily="34" charset="0"/>
              </a:rPr>
              <a:t>&gt;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84D103B-2DB1-44D1-879A-827A7EBBE689}"/>
              </a:ext>
            </a:extLst>
          </p:cNvPr>
          <p:cNvSpPr txBox="1"/>
          <p:nvPr/>
        </p:nvSpPr>
        <p:spPr>
          <a:xfrm>
            <a:off x="810892" y="2524663"/>
            <a:ext cx="616700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ALTER</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TABLE</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rgbClr val="000000"/>
                </a:solidFill>
                <a:effectLst/>
                <a:latin typeface="Calibri" panose="020F0502020204030204" pitchFamily="34" charset="0"/>
                <a:cs typeface="Calibri" panose="020F0502020204030204" pitchFamily="34" charset="0"/>
              </a:rPr>
              <a:t>SinhVien</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lang="en-US" altLang="en-US" sz="1600" b="1" dirty="0">
                <a:solidFill>
                  <a:srgbClr val="006699"/>
                </a:solidFill>
                <a:latin typeface="Calibri" panose="020F0502020204030204" pitchFamily="34" charset="0"/>
                <a:cs typeface="Calibri" panose="020F0502020204030204" pitchFamily="34" charset="0"/>
              </a:rPr>
              <a:t>MODIFY</a:t>
            </a:r>
            <a:r>
              <a:rPr lang="en-US" altLang="en-US" sz="1600" dirty="0">
                <a:solidFill>
                  <a:srgbClr val="333333"/>
                </a:solidFill>
                <a:latin typeface="Calibri" panose="020F0502020204030204" pitchFamily="34" charset="0"/>
                <a:cs typeface="Calibri" panose="020F0502020204030204" pitchFamily="34" charset="0"/>
              </a:rPr>
              <a:t> </a:t>
            </a:r>
            <a:r>
              <a:rPr lang="en-US" altLang="en-US" sz="1600" b="1" dirty="0">
                <a:solidFill>
                  <a:srgbClr val="006699"/>
                </a:solidFill>
                <a:latin typeface="Calibri" panose="020F0502020204030204" pitchFamily="34" charset="0"/>
                <a:cs typeface="Calibri" panose="020F0502020204030204" pitchFamily="34" charset="0"/>
              </a:rPr>
              <a:t>COLUMN  </a:t>
            </a:r>
            <a:r>
              <a:rPr lang="en-US" altLang="en-US" sz="1600" dirty="0" err="1">
                <a:latin typeface="Calibri" panose="020F0502020204030204" pitchFamily="34" charset="0"/>
                <a:cs typeface="Calibri" panose="020F0502020204030204" pitchFamily="34" charset="0"/>
              </a:rPr>
              <a:t>MaSV</a:t>
            </a:r>
            <a:r>
              <a:rPr lang="en-US" altLang="en-US" sz="1600" dirty="0">
                <a:latin typeface="Calibri" panose="020F0502020204030204" pitchFamily="34" charset="0"/>
                <a:cs typeface="Calibri" panose="020F0502020204030204" pitchFamily="34" charset="0"/>
              </a:rPr>
              <a:t>  </a:t>
            </a:r>
            <a:r>
              <a:rPr lang="en-US" altLang="en-US" sz="1600" b="1" dirty="0">
                <a:latin typeface="Calibri" panose="020F0502020204030204" pitchFamily="34" charset="0"/>
                <a:cs typeface="Calibri" panose="020F0502020204030204" pitchFamily="34" charset="0"/>
              </a:rPr>
              <a:t>CHAR(5);</a:t>
            </a:r>
            <a:endParaRPr lang="en-US" altLang="en-US" sz="16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B44098A-74CE-4C79-9C79-AFF420D05544}"/>
              </a:ext>
            </a:extLst>
          </p:cNvPr>
          <p:cNvSpPr txBox="1"/>
          <p:nvPr/>
        </p:nvSpPr>
        <p:spPr>
          <a:xfrm>
            <a:off x="810892" y="2185750"/>
            <a:ext cx="616700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00000"/>
                </a:solidFill>
                <a:effectLst/>
                <a:latin typeface="Calibri" panose="020F0502020204030204" pitchFamily="34" charset="0"/>
                <a:cs typeface="Calibri" panose="020F0502020204030204" pitchFamily="34" charset="0"/>
              </a:rPr>
              <a:t>VÍ DỤ:</a:t>
            </a:r>
            <a:endParaRPr kumimoji="0" lang="en-US" altLang="en-US" sz="1600" b="0" i="0" u="none" strike="noStrike" cap="none" normalizeH="0" baseline="0" dirty="0">
              <a:ln>
                <a:noFill/>
              </a:ln>
              <a:solidFill>
                <a:srgbClr val="C00000"/>
              </a:solidFill>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1B0B3A2-D24B-4EA0-889C-AD8A17B1FA8E}"/>
              </a:ext>
            </a:extLst>
          </p:cNvPr>
          <p:cNvSpPr txBox="1"/>
          <p:nvPr/>
        </p:nvSpPr>
        <p:spPr>
          <a:xfrm>
            <a:off x="810892" y="3090446"/>
            <a:ext cx="6167004" cy="338554"/>
          </a:xfrm>
          <a:prstGeom prst="rect">
            <a:avLst/>
          </a:prstGeom>
          <a:noFill/>
        </p:spPr>
        <p:txBody>
          <a:bodyPr wrap="square">
            <a:spAutoFit/>
          </a:bodyPr>
          <a:lstStyle/>
          <a:p>
            <a:pPr lvl="0" eaLnBrk="0" fontAlgn="base" hangingPunct="0">
              <a:spcBef>
                <a:spcPct val="0"/>
              </a:spcBef>
              <a:spcAft>
                <a:spcPct val="0"/>
              </a:spcAft>
              <a:buClrTx/>
            </a:pP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ALTER</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TABLE  </a:t>
            </a:r>
            <a:r>
              <a:rPr kumimoji="0" lang="en-US" altLang="en-US" sz="1600" b="0" i="0" u="none" strike="noStrike" cap="none" normalizeH="0" baseline="0" dirty="0" err="1">
                <a:ln>
                  <a:noFill/>
                </a:ln>
                <a:solidFill>
                  <a:srgbClr val="000000"/>
                </a:solidFill>
                <a:effectLst/>
                <a:latin typeface="Calibri" panose="020F0502020204030204" pitchFamily="34" charset="0"/>
                <a:cs typeface="Calibri" panose="020F0502020204030204" pitchFamily="34" charset="0"/>
              </a:rPr>
              <a:t>SinhVien</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lang="en-US" altLang="en-US" sz="1600" b="1" dirty="0">
                <a:solidFill>
                  <a:srgbClr val="006699"/>
                </a:solidFill>
                <a:latin typeface="Calibri" panose="020F0502020204030204" pitchFamily="34" charset="0"/>
                <a:cs typeface="Calibri" panose="020F0502020204030204" pitchFamily="34" charset="0"/>
              </a:rPr>
              <a:t>ADD  </a:t>
            </a:r>
            <a:r>
              <a:rPr lang="en-US" altLang="en-US" sz="1600" dirty="0" err="1">
                <a:latin typeface="Calibri" panose="020F0502020204030204" pitchFamily="34" charset="0"/>
                <a:cs typeface="Calibri" panose="020F0502020204030204" pitchFamily="34" charset="0"/>
              </a:rPr>
              <a:t>DiaChi</a:t>
            </a:r>
            <a:r>
              <a:rPr lang="en-US" altLang="en-US" sz="1600" dirty="0">
                <a:latin typeface="Calibri" panose="020F0502020204030204" pitchFamily="34" charset="0"/>
                <a:cs typeface="Calibri" panose="020F0502020204030204" pitchFamily="34" charset="0"/>
              </a:rPr>
              <a:t>  </a:t>
            </a:r>
            <a:r>
              <a:rPr lang="en-US" altLang="en-US" sz="1600" b="1" dirty="0">
                <a:latin typeface="Calibri" panose="020F0502020204030204" pitchFamily="34" charset="0"/>
                <a:cs typeface="Calibri" panose="020F0502020204030204" pitchFamily="34" charset="0"/>
              </a:rPr>
              <a:t>VARCHAR(50)</a:t>
            </a:r>
          </a:p>
        </p:txBody>
      </p:sp>
    </p:spTree>
    <p:extLst>
      <p:ext uri="{BB962C8B-B14F-4D97-AF65-F5344CB8AC3E}">
        <p14:creationId xmlns:p14="http://schemas.microsoft.com/office/powerpoint/2010/main" val="765343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0" grpId="0"/>
      <p:bldP spid="11" grpId="0"/>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10892" y="924108"/>
            <a:ext cx="5698996" cy="350865"/>
          </a:xfrm>
          <a:prstGeom prst="rect">
            <a:avLst/>
          </a:prstGeom>
          <a:noFill/>
        </p:spPr>
        <p:txBody>
          <a:bodyPr wrap="none" rtlCol="0">
            <a:spAutoFit/>
          </a:bodyPr>
          <a:lstStyle/>
          <a:p>
            <a:r>
              <a:rPr lang="en-US" sz="1680" b="1" dirty="0" err="1"/>
              <a:t>Sửa</a:t>
            </a:r>
            <a:r>
              <a:rPr lang="en-US" sz="1680" b="1" dirty="0"/>
              <a:t> </a:t>
            </a:r>
            <a:r>
              <a:rPr lang="en-US" sz="1680" b="1" dirty="0" err="1"/>
              <a:t>thuộc</a:t>
            </a:r>
            <a:r>
              <a:rPr lang="en-US" sz="1680" b="1" dirty="0"/>
              <a:t> </a:t>
            </a:r>
            <a:r>
              <a:rPr lang="en-US" sz="1680" b="1" dirty="0" err="1"/>
              <a:t>tính</a:t>
            </a:r>
            <a:r>
              <a:rPr lang="en-US" sz="1680" b="1" dirty="0"/>
              <a:t> </a:t>
            </a:r>
            <a:r>
              <a:rPr lang="en-US" sz="1680" b="1" dirty="0" err="1"/>
              <a:t>bảng</a:t>
            </a:r>
            <a:r>
              <a:rPr lang="en-US" sz="1680" b="1" dirty="0"/>
              <a:t> </a:t>
            </a:r>
            <a:r>
              <a:rPr lang="en-US" sz="1680" b="1" dirty="0" err="1"/>
              <a:t>bằng</a:t>
            </a:r>
            <a:r>
              <a:rPr lang="en-US" sz="1680" b="1" dirty="0"/>
              <a:t> </a:t>
            </a:r>
            <a:r>
              <a:rPr lang="en-US" sz="1680" b="1" dirty="0" err="1"/>
              <a:t>giao</a:t>
            </a:r>
            <a:r>
              <a:rPr lang="en-US" sz="1680" b="1" dirty="0"/>
              <a:t> </a:t>
            </a:r>
            <a:r>
              <a:rPr lang="en-US" sz="1680" b="1" dirty="0" err="1"/>
              <a:t>diện</a:t>
            </a:r>
            <a:r>
              <a:rPr lang="en-US" sz="1680" b="1" dirty="0"/>
              <a:t> </a:t>
            </a:r>
            <a:r>
              <a:rPr lang="en-US" sz="1680" b="1" dirty="0" err="1"/>
              <a:t>trong</a:t>
            </a:r>
            <a:r>
              <a:rPr lang="en-US" sz="1680" b="1" dirty="0"/>
              <a:t> SQL Server</a:t>
            </a:r>
            <a:endParaRPr lang="vi-VN" sz="1680" dirty="0"/>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Sửa</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thuộc</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tính</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bảng</a:t>
            </a:r>
            <a:endParaRPr dirty="0"/>
          </a:p>
        </p:txBody>
      </p:sp>
      <p:sp>
        <p:nvSpPr>
          <p:cNvPr id="4" name="TextBox 3">
            <a:extLst>
              <a:ext uri="{FF2B5EF4-FFF2-40B4-BE49-F238E27FC236}">
                <a16:creationId xmlns:a16="http://schemas.microsoft.com/office/drawing/2014/main" id="{3E04D9E0-6FDE-4782-A15C-DDBEC84EF205}"/>
              </a:ext>
            </a:extLst>
          </p:cNvPr>
          <p:cNvSpPr txBox="1"/>
          <p:nvPr/>
        </p:nvSpPr>
        <p:spPr>
          <a:xfrm>
            <a:off x="810892" y="1307438"/>
            <a:ext cx="8231741"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Nhấp</a:t>
            </a:r>
            <a:r>
              <a:rPr lang="en-US" sz="1600"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chuột</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phải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vào</a:t>
            </a:r>
            <a:r>
              <a:rPr lang="en-US" sz="1600" dirty="0">
                <a:latin typeface="Calibri" panose="020F0502020204030204" pitchFamily="34" charset="0"/>
                <a:cs typeface="Calibri" panose="020F0502020204030204" pitchFamily="34" charset="0"/>
              </a:rPr>
              <a:t> Table </a:t>
            </a:r>
            <a:r>
              <a:rPr lang="en-US" sz="1600" dirty="0" err="1">
                <a:latin typeface="Calibri" panose="020F0502020204030204" pitchFamily="34" charset="0"/>
                <a:cs typeface="Calibri" panose="020F0502020204030204" pitchFamily="34" charset="0"/>
              </a:rPr>
              <a:t>cần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thay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đổi</a:t>
            </a:r>
            <a:r>
              <a:rPr lang="en-US" sz="1600" dirty="0">
                <a:latin typeface="Calibri" panose="020F0502020204030204" pitchFamily="34" charset="0"/>
                <a:cs typeface="Calibri" panose="020F0502020204030204" pitchFamily="34" charset="0"/>
              </a:rPr>
              <a:t> &gt; </a:t>
            </a:r>
            <a:r>
              <a:rPr lang="en-US" sz="1600" b="1" dirty="0">
                <a:latin typeface="Calibri" panose="020F0502020204030204" pitchFamily="34" charset="0"/>
                <a:cs typeface="Calibri" panose="020F0502020204030204" pitchFamily="34" charset="0"/>
              </a:rPr>
              <a:t>Alter Table</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Tiến</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hành</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thay</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đổi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các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thuộc</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tính</a:t>
            </a:r>
            <a:r>
              <a:rPr lang="en-US" sz="1600" dirty="0">
                <a:latin typeface="Calibri" panose="020F0502020204030204" pitchFamily="34" charset="0"/>
                <a:cs typeface="Calibri" panose="020F0502020204030204" pitchFamily="34" charset="0"/>
              </a:rPr>
              <a:t> &gt; </a:t>
            </a:r>
            <a:r>
              <a:rPr lang="en-US" sz="1600" b="1" dirty="0">
                <a:latin typeface="Calibri" panose="020F0502020204030204" pitchFamily="34" charset="0"/>
                <a:cs typeface="Calibri" panose="020F0502020204030204" pitchFamily="34" charset="0"/>
              </a:rPr>
              <a:t>Apply</a:t>
            </a:r>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C281D6C-9572-47F8-A91B-3E685F825F44}"/>
              </a:ext>
            </a:extLst>
          </p:cNvPr>
          <p:cNvPicPr>
            <a:picLocks noChangeAspect="1"/>
          </p:cNvPicPr>
          <p:nvPr/>
        </p:nvPicPr>
        <p:blipFill>
          <a:blip r:embed="rId4"/>
          <a:stretch>
            <a:fillRect/>
          </a:stretch>
        </p:blipFill>
        <p:spPr>
          <a:xfrm>
            <a:off x="942920" y="1730412"/>
            <a:ext cx="6112507" cy="4598934"/>
          </a:xfrm>
          <a:prstGeom prst="rect">
            <a:avLst/>
          </a:prstGeom>
        </p:spPr>
      </p:pic>
    </p:spTree>
    <p:extLst>
      <p:ext uri="{BB962C8B-B14F-4D97-AF65-F5344CB8AC3E}">
        <p14:creationId xmlns:p14="http://schemas.microsoft.com/office/powerpoint/2010/main" val="422626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9" name="Google Shape;299;p36">
            <a:hlinkClick r:id="rId3"/>
          </p:cNvPr>
          <p:cNvPicPr preferRelativeResize="0"/>
          <p:nvPr/>
        </p:nvPicPr>
        <p:blipFill rotWithShape="1">
          <a:blip r:embed="rId4">
            <a:alphaModFix/>
          </a:blip>
          <a:srcRect/>
          <a:stretch/>
        </p:blipFill>
        <p:spPr>
          <a:xfrm>
            <a:off x="6540706" y="5876555"/>
            <a:ext cx="447186" cy="447186"/>
          </a:xfrm>
          <a:prstGeom prst="rect">
            <a:avLst/>
          </a:prstGeom>
          <a:noFill/>
          <a:ln>
            <a:noFill/>
          </a:ln>
        </p:spPr>
      </p:pic>
      <p:pic>
        <p:nvPicPr>
          <p:cNvPr id="300" name="Google Shape;300;p36">
            <a:hlinkClick r:id="rId5"/>
          </p:cNvPr>
          <p:cNvPicPr preferRelativeResize="0"/>
          <p:nvPr/>
        </p:nvPicPr>
        <p:blipFill rotWithShape="1">
          <a:blip r:embed="rId6">
            <a:alphaModFix/>
          </a:blip>
          <a:srcRect/>
          <a:stretch/>
        </p:blipFill>
        <p:spPr>
          <a:xfrm>
            <a:off x="5171761" y="5876555"/>
            <a:ext cx="447185" cy="447185"/>
          </a:xfrm>
          <a:prstGeom prst="rect">
            <a:avLst/>
          </a:prstGeom>
          <a:noFill/>
          <a:ln>
            <a:noFill/>
          </a:ln>
        </p:spPr>
      </p:pic>
      <p:pic>
        <p:nvPicPr>
          <p:cNvPr id="301" name="Google Shape;301;p36">
            <a:hlinkClick r:id="rId7"/>
          </p:cNvPr>
          <p:cNvPicPr preferRelativeResize="0"/>
          <p:nvPr/>
        </p:nvPicPr>
        <p:blipFill rotWithShape="1">
          <a:blip r:embed="rId8">
            <a:alphaModFix/>
          </a:blip>
          <a:srcRect/>
          <a:stretch/>
        </p:blipFill>
        <p:spPr>
          <a:xfrm>
            <a:off x="5819462" y="5842802"/>
            <a:ext cx="520728" cy="520728"/>
          </a:xfrm>
          <a:prstGeom prst="rect">
            <a:avLst/>
          </a:prstGeom>
          <a:noFill/>
          <a:ln>
            <a:noFill/>
          </a:ln>
        </p:spPr>
      </p:pic>
      <p:sp>
        <p:nvSpPr>
          <p:cNvPr id="302" name="Google Shape;302;p36"/>
          <p:cNvSpPr txBox="1">
            <a:spLocks noGrp="1"/>
          </p:cNvSpPr>
          <p:nvPr>
            <p:ph type="ftr" idx="11"/>
          </p:nvPr>
        </p:nvSpPr>
        <p:spPr>
          <a:xfrm>
            <a:off x="0" y="6408320"/>
            <a:ext cx="12191999" cy="3651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rPr>
              <a:t>lotusacademy.edu.vn</a:t>
            </a:r>
            <a:endParaRPr kumimoji="0" sz="1600" b="1" i="0" u="none" strike="noStrike" kern="0" cap="none" spc="0" normalizeH="0" baseline="0" noProof="0" dirty="0">
              <a:ln>
                <a:noFill/>
              </a:ln>
              <a:solidFill>
                <a:srgbClr val="A5A5A5"/>
              </a:solidFill>
              <a:effectLst/>
              <a:uLnTx/>
              <a:uFillTx/>
              <a:latin typeface="Calibri" panose="020F0502020204030204" pitchFamily="34" charset="0"/>
              <a:cs typeface="Calibri" panose="020F0502020204030204" pitchFamily="34" charset="0"/>
              <a:sym typeface="Quattrocento Sans"/>
            </a:endParaRPr>
          </a:p>
        </p:txBody>
      </p:sp>
      <p:pic>
        <p:nvPicPr>
          <p:cNvPr id="8" name="Picture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45090" y="4311502"/>
            <a:ext cx="1669472" cy="1669472"/>
          </a:xfrm>
          <a:prstGeom prst="rect">
            <a:avLst/>
          </a:prstGeom>
        </p:spPr>
      </p:pic>
      <p:sp>
        <p:nvSpPr>
          <p:cNvPr id="10" name="Google Shape;86;p13">
            <a:extLst>
              <a:ext uri="{FF2B5EF4-FFF2-40B4-BE49-F238E27FC236}">
                <a16:creationId xmlns:a16="http://schemas.microsoft.com/office/drawing/2014/main" id="{ACA10C40-1B41-457C-A544-5C9E956CD529}"/>
              </a:ext>
            </a:extLst>
          </p:cNvPr>
          <p:cNvSpPr/>
          <p:nvPr/>
        </p:nvSpPr>
        <p:spPr>
          <a:xfrm>
            <a:off x="0" y="2428108"/>
            <a:ext cx="12191999" cy="1986332"/>
          </a:xfrm>
          <a:prstGeom prst="rect">
            <a:avLst/>
          </a:prstGeom>
          <a:solidFill>
            <a:schemeClr val="tx1">
              <a:lumMod val="95000"/>
              <a:lumOff val="5000"/>
              <a:alpha val="53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 name="Google Shape;86;p13">
            <a:extLst>
              <a:ext uri="{FF2B5EF4-FFF2-40B4-BE49-F238E27FC236}">
                <a16:creationId xmlns:a16="http://schemas.microsoft.com/office/drawing/2014/main" id="{EBEA7558-AF77-45B9-8E84-0C899E5F62F7}"/>
              </a:ext>
            </a:extLst>
          </p:cNvPr>
          <p:cNvSpPr/>
          <p:nvPr/>
        </p:nvSpPr>
        <p:spPr>
          <a:xfrm>
            <a:off x="1845859" y="2443559"/>
            <a:ext cx="9049472" cy="197088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0" i="0" u="none" strike="noStrike" cap="none" dirty="0">
                <a:solidFill>
                  <a:schemeClr val="lt1"/>
                </a:solidFill>
                <a:latin typeface="Calibri"/>
                <a:ea typeface="Calibri"/>
                <a:cs typeface="Calibri"/>
                <a:sym typeface="Calibri"/>
              </a:rPr>
              <a:t>Xin </a:t>
            </a:r>
            <a:r>
              <a:rPr lang="en-US" sz="6000" b="0" i="0" u="none" strike="noStrike" cap="none" dirty="0" err="1">
                <a:solidFill>
                  <a:schemeClr val="lt1"/>
                </a:solidFill>
                <a:latin typeface="Calibri"/>
                <a:ea typeface="Calibri"/>
                <a:cs typeface="Calibri"/>
                <a:sym typeface="Calibri"/>
              </a:rPr>
              <a:t>trân</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trọng</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cảm</a:t>
            </a:r>
            <a:r>
              <a:rPr lang="en-US" sz="6000" b="0" i="0" u="none" strike="noStrike" cap="none" dirty="0">
                <a:solidFill>
                  <a:schemeClr val="lt1"/>
                </a:solidFill>
                <a:latin typeface="Calibri"/>
                <a:ea typeface="Calibri"/>
                <a:cs typeface="Calibri"/>
                <a:sym typeface="Calibri"/>
              </a:rPr>
              <a:t> </a:t>
            </a:r>
            <a:r>
              <a:rPr lang="en-US" sz="6000" b="0" i="0" u="none" strike="noStrike" cap="none" dirty="0" err="1">
                <a:solidFill>
                  <a:schemeClr val="lt1"/>
                </a:solidFill>
                <a:latin typeface="Calibri"/>
                <a:ea typeface="Calibri"/>
                <a:cs typeface="Calibri"/>
                <a:sym typeface="Calibri"/>
              </a:rPr>
              <a:t>ơn</a:t>
            </a:r>
            <a:r>
              <a:rPr lang="en-US" sz="6000" b="0" i="0" u="none" strike="noStrike" cap="none" dirty="0">
                <a:solidFill>
                  <a:schemeClr val="lt1"/>
                </a:solidFill>
                <a:latin typeface="Calibri"/>
                <a:ea typeface="Calibri"/>
                <a:cs typeface="Calibri"/>
                <a:sym typeface="Calibri"/>
              </a:rPr>
              <a:t> </a:t>
            </a:r>
            <a:endParaRPr sz="6000" dirty="0"/>
          </a:p>
        </p:txBody>
      </p:sp>
    </p:spTree>
    <p:extLst>
      <p:ext uri="{BB962C8B-B14F-4D97-AF65-F5344CB8AC3E}">
        <p14:creationId xmlns:p14="http://schemas.microsoft.com/office/powerpoint/2010/main" val="3607879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文本框 1"/>
          <p:cNvSpPr txBox="1"/>
          <p:nvPr/>
        </p:nvSpPr>
        <p:spPr>
          <a:xfrm>
            <a:off x="2701360" y="699790"/>
            <a:ext cx="6789856" cy="655821"/>
          </a:xfrm>
          <a:prstGeom prst="rect">
            <a:avLst/>
          </a:prstGeom>
          <a:noFill/>
          <a:ln w="12700">
            <a:solidFill>
              <a:schemeClr val="accent1">
                <a:lumMod val="75000"/>
              </a:schemeClr>
            </a:solidFill>
          </a:ln>
        </p:spPr>
        <p:txBody>
          <a:bodyPr wrap="square" rtlCol="0">
            <a:spAutoFit/>
          </a:bodyPr>
          <a:lstStyle/>
          <a:p>
            <a:pPr algn="ctr">
              <a:lnSpc>
                <a:spcPct val="120000"/>
              </a:lnSpc>
            </a:pPr>
            <a:r>
              <a:rPr lang="en-US" altLang="zh-CN" sz="3360" dirty="0">
                <a:solidFill>
                  <a:schemeClr val="tx1">
                    <a:lumMod val="85000"/>
                    <a:lumOff val="15000"/>
                  </a:schemeClr>
                </a:solidFill>
                <a:latin typeface="Arial" panose="020B0604020202020204" pitchFamily="34" charset="0"/>
                <a:ea typeface="方正清刻本悦宋简体" panose="02000000000000000000" charset="-122"/>
                <a:cs typeface="Arial" panose="020B0604020202020204" pitchFamily="34" charset="0"/>
              </a:rPr>
              <a:t>NỘI DUNG CHÍNH</a:t>
            </a:r>
          </a:p>
        </p:txBody>
      </p:sp>
      <p:sp>
        <p:nvSpPr>
          <p:cNvPr id="23" name="矩形 22"/>
          <p:cNvSpPr/>
          <p:nvPr/>
        </p:nvSpPr>
        <p:spPr>
          <a:xfrm>
            <a:off x="864493" y="302895"/>
            <a:ext cx="10463593" cy="6252211"/>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0">
              <a:latin typeface="Arial" panose="020B0604020202020204" pitchFamily="34" charset="0"/>
              <a:cs typeface="Arial" panose="020B0604020202020204" pitchFamily="34" charset="0"/>
            </a:endParaRPr>
          </a:p>
        </p:txBody>
      </p:sp>
      <p:sp>
        <p:nvSpPr>
          <p:cNvPr id="25" name="文本框 18"/>
          <p:cNvSpPr txBox="1"/>
          <p:nvPr/>
        </p:nvSpPr>
        <p:spPr>
          <a:xfrm>
            <a:off x="6478911" y="3893400"/>
            <a:ext cx="2725826" cy="609398"/>
          </a:xfrm>
          <a:prstGeom prst="rect">
            <a:avLst/>
          </a:prstGeom>
          <a:noFill/>
          <a:ln>
            <a:solidFill>
              <a:schemeClr val="accent1">
                <a:lumMod val="75000"/>
              </a:schemeClr>
            </a:solidFill>
          </a:ln>
        </p:spPr>
        <p:txBody>
          <a:bodyPr wrap="square" rtlCol="0">
            <a:spAutoFit/>
          </a:bodyPr>
          <a:lstStyle/>
          <a:p>
            <a:pPr algn="ctr" fontAlgn="auto">
              <a:lnSpc>
                <a:spcPct val="100000"/>
              </a:lnSpc>
            </a:pP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B. Thao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tác</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khởi</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tạo</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sửa</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xoá</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table</a:t>
            </a:r>
            <a:endParaRPr lang="zh-CN" altLang="en-US"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26" name="Group 25"/>
          <p:cNvGrpSpPr/>
          <p:nvPr/>
        </p:nvGrpSpPr>
        <p:grpSpPr>
          <a:xfrm>
            <a:off x="7423137" y="2795895"/>
            <a:ext cx="817817" cy="952657"/>
            <a:chOff x="6609715" y="2310207"/>
            <a:chExt cx="1313180" cy="1497965"/>
          </a:xfrm>
        </p:grpSpPr>
        <p:sp>
          <p:nvSpPr>
            <p:cNvPr id="27"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680">
                <a:latin typeface="Arial" panose="020B0604020202020204" pitchFamily="34" charset="0"/>
                <a:cs typeface="Arial" panose="020B0604020202020204" pitchFamily="34" charset="0"/>
              </a:endParaRPr>
            </a:p>
          </p:txBody>
        </p:sp>
        <p:sp>
          <p:nvSpPr>
            <p:cNvPr id="28"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09728" tIns="54864" rIns="109728" bIns="54864" numCol="1" anchor="t" anchorCtr="0" compatLnSpc="1"/>
            <a:lstStyle/>
            <a:p>
              <a:endParaRPr lang="zh-CN" altLang="en-US" sz="1680">
                <a:solidFill>
                  <a:schemeClr val="tx1">
                    <a:lumMod val="85000"/>
                    <a:lumOff val="15000"/>
                  </a:schemeClr>
                </a:solidFill>
              </a:endParaRPr>
            </a:p>
          </p:txBody>
        </p:sp>
      </p:grpSp>
      <p:sp>
        <p:nvSpPr>
          <p:cNvPr id="37" name="文本框 18"/>
          <p:cNvSpPr txBox="1"/>
          <p:nvPr/>
        </p:nvSpPr>
        <p:spPr>
          <a:xfrm>
            <a:off x="3046809" y="3911528"/>
            <a:ext cx="2725826" cy="350865"/>
          </a:xfrm>
          <a:prstGeom prst="rect">
            <a:avLst/>
          </a:prstGeom>
          <a:noFill/>
          <a:ln>
            <a:solidFill>
              <a:schemeClr val="accent1">
                <a:lumMod val="75000"/>
              </a:schemeClr>
            </a:solidFill>
          </a:ln>
        </p:spPr>
        <p:txBody>
          <a:bodyPr wrap="square" rtlCol="0">
            <a:spAutoFit/>
          </a:bodyPr>
          <a:lstStyle/>
          <a:p>
            <a:pPr lvl="1" algn="ct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A.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Kiểu</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dữ</a:t>
            </a:r>
            <a:r>
              <a:rPr lang="en-US" altLang="zh-CN"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1680" b="1" dirty="0" err="1">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rPr>
              <a:t>liệu</a:t>
            </a:r>
            <a:endParaRPr lang="zh-CN" altLang="en-US" sz="1680" b="1" dirty="0">
              <a:solidFill>
                <a:schemeClr val="tx1">
                  <a:lumMod val="85000"/>
                  <a:lumOff val="15000"/>
                </a:schemeClr>
              </a:solidFill>
              <a:latin typeface="Arial" panose="020B0604020202020204" pitchFamily="34" charset="0"/>
              <a:ea typeface="Microsoft YaHei UI" panose="020B0503020204020204" pitchFamily="34" charset="-122"/>
              <a:cs typeface="Arial" panose="020B0604020202020204" pitchFamily="34" charset="0"/>
              <a:sym typeface="+mn-ea"/>
            </a:endParaRPr>
          </a:p>
        </p:txBody>
      </p:sp>
      <p:grpSp>
        <p:nvGrpSpPr>
          <p:cNvPr id="38" name="Group 37"/>
          <p:cNvGrpSpPr/>
          <p:nvPr/>
        </p:nvGrpSpPr>
        <p:grpSpPr>
          <a:xfrm>
            <a:off x="3991035" y="2814023"/>
            <a:ext cx="817817" cy="952657"/>
            <a:chOff x="6609715" y="2310207"/>
            <a:chExt cx="1313180" cy="1497965"/>
          </a:xfrm>
        </p:grpSpPr>
        <p:sp>
          <p:nvSpPr>
            <p:cNvPr id="39" name="íślide"/>
            <p:cNvSpPr/>
            <p:nvPr/>
          </p:nvSpPr>
          <p:spPr bwMode="auto">
            <a:xfrm>
              <a:off x="6609715" y="2310207"/>
              <a:ext cx="1313180" cy="1497965"/>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noFill/>
            <a:ln w="28575">
              <a:solidFill>
                <a:schemeClr val="accent1">
                  <a:lumMod val="75000"/>
                </a:schemeClr>
              </a:solidFill>
            </a:ln>
          </p:spPr>
          <p:txBody>
            <a:bodyPr anchor="ctr"/>
            <a:lstStyle/>
            <a:p>
              <a:pPr algn="ctr"/>
              <a:endParaRPr sz="1680">
                <a:latin typeface="Arial" panose="020B0604020202020204" pitchFamily="34" charset="0"/>
                <a:cs typeface="Arial" panose="020B0604020202020204" pitchFamily="34" charset="0"/>
              </a:endParaRPr>
            </a:p>
          </p:txBody>
        </p:sp>
        <p:sp>
          <p:nvSpPr>
            <p:cNvPr id="40" name="Freeform 7"/>
            <p:cNvSpPr>
              <a:spLocks noEditPoints="1"/>
            </p:cNvSpPr>
            <p:nvPr/>
          </p:nvSpPr>
          <p:spPr bwMode="auto">
            <a:xfrm>
              <a:off x="7045614" y="2794192"/>
              <a:ext cx="472786" cy="541878"/>
            </a:xfrm>
            <a:custGeom>
              <a:avLst/>
              <a:gdLst>
                <a:gd name="T0" fmla="*/ 55 w 225"/>
                <a:gd name="T1" fmla="*/ 185 h 257"/>
                <a:gd name="T2" fmla="*/ 55 w 225"/>
                <a:gd name="T3" fmla="*/ 197 h 257"/>
                <a:gd name="T4" fmla="*/ 175 w 225"/>
                <a:gd name="T5" fmla="*/ 190 h 257"/>
                <a:gd name="T6" fmla="*/ 222 w 225"/>
                <a:gd name="T7" fmla="*/ 74 h 257"/>
                <a:gd name="T8" fmla="*/ 150 w 225"/>
                <a:gd name="T9" fmla="*/ 3 h 257"/>
                <a:gd name="T10" fmla="*/ 26 w 225"/>
                <a:gd name="T11" fmla="*/ 0 h 257"/>
                <a:gd name="T12" fmla="*/ 0 w 225"/>
                <a:gd name="T13" fmla="*/ 26 h 257"/>
                <a:gd name="T14" fmla="*/ 7 w 225"/>
                <a:gd name="T15" fmla="*/ 249 h 257"/>
                <a:gd name="T16" fmla="*/ 26 w 225"/>
                <a:gd name="T17" fmla="*/ 257 h 257"/>
                <a:gd name="T18" fmla="*/ 217 w 225"/>
                <a:gd name="T19" fmla="*/ 249 h 257"/>
                <a:gd name="T20" fmla="*/ 217 w 225"/>
                <a:gd name="T21" fmla="*/ 249 h 257"/>
                <a:gd name="T22" fmla="*/ 225 w 225"/>
                <a:gd name="T23" fmla="*/ 81 h 257"/>
                <a:gd name="T24" fmla="*/ 149 w 225"/>
                <a:gd name="T25" fmla="*/ 29 h 257"/>
                <a:gd name="T26" fmla="*/ 195 w 225"/>
                <a:gd name="T27" fmla="*/ 75 h 257"/>
                <a:gd name="T28" fmla="*/ 152 w 225"/>
                <a:gd name="T29" fmla="*/ 72 h 257"/>
                <a:gd name="T30" fmla="*/ 149 w 225"/>
                <a:gd name="T31" fmla="*/ 64 h 257"/>
                <a:gd name="T32" fmla="*/ 205 w 225"/>
                <a:gd name="T33" fmla="*/ 230 h 257"/>
                <a:gd name="T34" fmla="*/ 203 w 225"/>
                <a:gd name="T35" fmla="*/ 235 h 257"/>
                <a:gd name="T36" fmla="*/ 198 w 225"/>
                <a:gd name="T37" fmla="*/ 237 h 257"/>
                <a:gd name="T38" fmla="*/ 21 w 225"/>
                <a:gd name="T39" fmla="*/ 235 h 257"/>
                <a:gd name="T40" fmla="*/ 19 w 225"/>
                <a:gd name="T41" fmla="*/ 26 h 257"/>
                <a:gd name="T42" fmla="*/ 26 w 225"/>
                <a:gd name="T43" fmla="*/ 20 h 257"/>
                <a:gd name="T44" fmla="*/ 137 w 225"/>
                <a:gd name="T45" fmla="*/ 64 h 257"/>
                <a:gd name="T46" fmla="*/ 144 w 225"/>
                <a:gd name="T47" fmla="*/ 80 h 257"/>
                <a:gd name="T48" fmla="*/ 205 w 225"/>
                <a:gd name="T49" fmla="*/ 87 h 257"/>
                <a:gd name="T50" fmla="*/ 49 w 225"/>
                <a:gd name="T51" fmla="*/ 107 h 257"/>
                <a:gd name="T52" fmla="*/ 55 w 225"/>
                <a:gd name="T53" fmla="*/ 113 h 257"/>
                <a:gd name="T54" fmla="*/ 175 w 225"/>
                <a:gd name="T55" fmla="*/ 107 h 257"/>
                <a:gd name="T56" fmla="*/ 55 w 225"/>
                <a:gd name="T57" fmla="*/ 101 h 257"/>
                <a:gd name="T58" fmla="*/ 170 w 225"/>
                <a:gd name="T59" fmla="*/ 143 h 257"/>
                <a:gd name="T60" fmla="*/ 55 w 225"/>
                <a:gd name="T61" fmla="*/ 143 h 257"/>
                <a:gd name="T62" fmla="*/ 55 w 225"/>
                <a:gd name="T63" fmla="*/ 155 h 257"/>
                <a:gd name="T64" fmla="*/ 175 w 225"/>
                <a:gd name="T65" fmla="*/ 14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57">
                  <a:moveTo>
                    <a:pt x="170" y="185"/>
                  </a:moveTo>
                  <a:cubicBezTo>
                    <a:pt x="55" y="185"/>
                    <a:pt x="55" y="185"/>
                    <a:pt x="55" y="185"/>
                  </a:cubicBezTo>
                  <a:cubicBezTo>
                    <a:pt x="51" y="185"/>
                    <a:pt x="49" y="187"/>
                    <a:pt x="49" y="190"/>
                  </a:cubicBezTo>
                  <a:cubicBezTo>
                    <a:pt x="49" y="194"/>
                    <a:pt x="51" y="197"/>
                    <a:pt x="55" y="197"/>
                  </a:cubicBezTo>
                  <a:cubicBezTo>
                    <a:pt x="170" y="197"/>
                    <a:pt x="170" y="197"/>
                    <a:pt x="170" y="197"/>
                  </a:cubicBezTo>
                  <a:cubicBezTo>
                    <a:pt x="173" y="197"/>
                    <a:pt x="175" y="194"/>
                    <a:pt x="175" y="190"/>
                  </a:cubicBezTo>
                  <a:cubicBezTo>
                    <a:pt x="175" y="187"/>
                    <a:pt x="173" y="185"/>
                    <a:pt x="170" y="185"/>
                  </a:cubicBezTo>
                  <a:close/>
                  <a:moveTo>
                    <a:pt x="222" y="74"/>
                  </a:moveTo>
                  <a:cubicBezTo>
                    <a:pt x="222" y="74"/>
                    <a:pt x="222" y="74"/>
                    <a:pt x="222" y="74"/>
                  </a:cubicBezTo>
                  <a:cubicBezTo>
                    <a:pt x="150" y="3"/>
                    <a:pt x="150" y="3"/>
                    <a:pt x="150" y="3"/>
                  </a:cubicBezTo>
                  <a:cubicBezTo>
                    <a:pt x="148" y="1"/>
                    <a:pt x="146" y="0"/>
                    <a:pt x="143" y="0"/>
                  </a:cubicBezTo>
                  <a:cubicBezTo>
                    <a:pt x="26" y="0"/>
                    <a:pt x="26" y="0"/>
                    <a:pt x="26" y="0"/>
                  </a:cubicBezTo>
                  <a:cubicBezTo>
                    <a:pt x="19" y="0"/>
                    <a:pt x="12" y="3"/>
                    <a:pt x="7" y="7"/>
                  </a:cubicBezTo>
                  <a:cubicBezTo>
                    <a:pt x="2" y="12"/>
                    <a:pt x="0" y="19"/>
                    <a:pt x="0" y="26"/>
                  </a:cubicBezTo>
                  <a:cubicBezTo>
                    <a:pt x="0" y="230"/>
                    <a:pt x="0" y="230"/>
                    <a:pt x="0" y="230"/>
                  </a:cubicBezTo>
                  <a:cubicBezTo>
                    <a:pt x="0" y="238"/>
                    <a:pt x="2" y="244"/>
                    <a:pt x="7" y="249"/>
                  </a:cubicBezTo>
                  <a:cubicBezTo>
                    <a:pt x="7" y="249"/>
                    <a:pt x="7" y="249"/>
                    <a:pt x="7" y="249"/>
                  </a:cubicBezTo>
                  <a:cubicBezTo>
                    <a:pt x="12" y="254"/>
                    <a:pt x="19" y="257"/>
                    <a:pt x="26" y="257"/>
                  </a:cubicBezTo>
                  <a:cubicBezTo>
                    <a:pt x="198" y="257"/>
                    <a:pt x="198" y="257"/>
                    <a:pt x="198" y="257"/>
                  </a:cubicBezTo>
                  <a:cubicBezTo>
                    <a:pt x="205" y="257"/>
                    <a:pt x="212" y="254"/>
                    <a:pt x="217" y="249"/>
                  </a:cubicBezTo>
                  <a:cubicBezTo>
                    <a:pt x="217" y="249"/>
                    <a:pt x="217" y="249"/>
                    <a:pt x="217" y="249"/>
                  </a:cubicBezTo>
                  <a:cubicBezTo>
                    <a:pt x="217" y="249"/>
                    <a:pt x="217" y="249"/>
                    <a:pt x="217" y="249"/>
                  </a:cubicBezTo>
                  <a:cubicBezTo>
                    <a:pt x="222" y="244"/>
                    <a:pt x="225" y="238"/>
                    <a:pt x="225" y="230"/>
                  </a:cubicBezTo>
                  <a:cubicBezTo>
                    <a:pt x="225" y="81"/>
                    <a:pt x="225" y="81"/>
                    <a:pt x="225" y="81"/>
                  </a:cubicBezTo>
                  <a:cubicBezTo>
                    <a:pt x="225" y="79"/>
                    <a:pt x="224" y="76"/>
                    <a:pt x="222" y="74"/>
                  </a:cubicBezTo>
                  <a:close/>
                  <a:moveTo>
                    <a:pt x="149" y="29"/>
                  </a:moveTo>
                  <a:cubicBezTo>
                    <a:pt x="149" y="29"/>
                    <a:pt x="149" y="29"/>
                    <a:pt x="149" y="29"/>
                  </a:cubicBezTo>
                  <a:cubicBezTo>
                    <a:pt x="195" y="75"/>
                    <a:pt x="195" y="75"/>
                    <a:pt x="195" y="75"/>
                  </a:cubicBezTo>
                  <a:cubicBezTo>
                    <a:pt x="160" y="75"/>
                    <a:pt x="160" y="75"/>
                    <a:pt x="160" y="75"/>
                  </a:cubicBezTo>
                  <a:cubicBezTo>
                    <a:pt x="157" y="75"/>
                    <a:pt x="154" y="74"/>
                    <a:pt x="152" y="72"/>
                  </a:cubicBezTo>
                  <a:cubicBezTo>
                    <a:pt x="152" y="72"/>
                    <a:pt x="152" y="72"/>
                    <a:pt x="152" y="72"/>
                  </a:cubicBezTo>
                  <a:cubicBezTo>
                    <a:pt x="150" y="70"/>
                    <a:pt x="149" y="67"/>
                    <a:pt x="149" y="64"/>
                  </a:cubicBezTo>
                  <a:cubicBezTo>
                    <a:pt x="149" y="29"/>
                    <a:pt x="149" y="29"/>
                    <a:pt x="149" y="29"/>
                  </a:cubicBezTo>
                  <a:close/>
                  <a:moveTo>
                    <a:pt x="205" y="230"/>
                  </a:moveTo>
                  <a:cubicBezTo>
                    <a:pt x="205" y="230"/>
                    <a:pt x="205" y="230"/>
                    <a:pt x="205" y="230"/>
                  </a:cubicBezTo>
                  <a:cubicBezTo>
                    <a:pt x="205" y="232"/>
                    <a:pt x="204" y="234"/>
                    <a:pt x="203" y="235"/>
                  </a:cubicBezTo>
                  <a:cubicBezTo>
                    <a:pt x="203" y="235"/>
                    <a:pt x="203" y="235"/>
                    <a:pt x="203" y="235"/>
                  </a:cubicBezTo>
                  <a:cubicBezTo>
                    <a:pt x="202" y="236"/>
                    <a:pt x="200" y="237"/>
                    <a:pt x="198" y="237"/>
                  </a:cubicBezTo>
                  <a:cubicBezTo>
                    <a:pt x="26" y="237"/>
                    <a:pt x="26" y="237"/>
                    <a:pt x="26" y="237"/>
                  </a:cubicBezTo>
                  <a:cubicBezTo>
                    <a:pt x="24" y="237"/>
                    <a:pt x="22" y="236"/>
                    <a:pt x="21" y="235"/>
                  </a:cubicBezTo>
                  <a:cubicBezTo>
                    <a:pt x="20" y="234"/>
                    <a:pt x="19" y="232"/>
                    <a:pt x="19" y="230"/>
                  </a:cubicBezTo>
                  <a:cubicBezTo>
                    <a:pt x="19" y="26"/>
                    <a:pt x="19" y="26"/>
                    <a:pt x="19" y="26"/>
                  </a:cubicBezTo>
                  <a:cubicBezTo>
                    <a:pt x="19" y="24"/>
                    <a:pt x="20" y="23"/>
                    <a:pt x="21" y="21"/>
                  </a:cubicBezTo>
                  <a:cubicBezTo>
                    <a:pt x="22" y="20"/>
                    <a:pt x="24" y="20"/>
                    <a:pt x="26" y="20"/>
                  </a:cubicBezTo>
                  <a:cubicBezTo>
                    <a:pt x="137" y="20"/>
                    <a:pt x="137" y="20"/>
                    <a:pt x="137" y="20"/>
                  </a:cubicBezTo>
                  <a:cubicBezTo>
                    <a:pt x="137" y="64"/>
                    <a:pt x="137" y="64"/>
                    <a:pt x="137" y="64"/>
                  </a:cubicBezTo>
                  <a:cubicBezTo>
                    <a:pt x="137" y="71"/>
                    <a:pt x="140" y="76"/>
                    <a:pt x="143" y="80"/>
                  </a:cubicBezTo>
                  <a:cubicBezTo>
                    <a:pt x="144" y="80"/>
                    <a:pt x="144" y="80"/>
                    <a:pt x="144" y="80"/>
                  </a:cubicBezTo>
                  <a:cubicBezTo>
                    <a:pt x="148" y="84"/>
                    <a:pt x="153" y="87"/>
                    <a:pt x="160" y="87"/>
                  </a:cubicBezTo>
                  <a:cubicBezTo>
                    <a:pt x="205" y="87"/>
                    <a:pt x="205" y="87"/>
                    <a:pt x="205" y="87"/>
                  </a:cubicBezTo>
                  <a:cubicBezTo>
                    <a:pt x="205" y="230"/>
                    <a:pt x="205" y="230"/>
                    <a:pt x="205" y="230"/>
                  </a:cubicBezTo>
                  <a:close/>
                  <a:moveTo>
                    <a:pt x="49" y="107"/>
                  </a:moveTo>
                  <a:cubicBezTo>
                    <a:pt x="49" y="107"/>
                    <a:pt x="49" y="107"/>
                    <a:pt x="49" y="107"/>
                  </a:cubicBezTo>
                  <a:cubicBezTo>
                    <a:pt x="49" y="110"/>
                    <a:pt x="51" y="113"/>
                    <a:pt x="55" y="113"/>
                  </a:cubicBezTo>
                  <a:cubicBezTo>
                    <a:pt x="170" y="113"/>
                    <a:pt x="170" y="113"/>
                    <a:pt x="170" y="113"/>
                  </a:cubicBezTo>
                  <a:cubicBezTo>
                    <a:pt x="173" y="113"/>
                    <a:pt x="175" y="110"/>
                    <a:pt x="175" y="107"/>
                  </a:cubicBezTo>
                  <a:cubicBezTo>
                    <a:pt x="175" y="104"/>
                    <a:pt x="173" y="101"/>
                    <a:pt x="170" y="101"/>
                  </a:cubicBezTo>
                  <a:cubicBezTo>
                    <a:pt x="55" y="101"/>
                    <a:pt x="55" y="101"/>
                    <a:pt x="55" y="101"/>
                  </a:cubicBezTo>
                  <a:cubicBezTo>
                    <a:pt x="51" y="101"/>
                    <a:pt x="49" y="104"/>
                    <a:pt x="49" y="107"/>
                  </a:cubicBezTo>
                  <a:close/>
                  <a:moveTo>
                    <a:pt x="170" y="143"/>
                  </a:moveTo>
                  <a:cubicBezTo>
                    <a:pt x="170" y="143"/>
                    <a:pt x="170" y="143"/>
                    <a:pt x="170" y="143"/>
                  </a:cubicBezTo>
                  <a:cubicBezTo>
                    <a:pt x="55" y="143"/>
                    <a:pt x="55" y="143"/>
                    <a:pt x="55" y="143"/>
                  </a:cubicBezTo>
                  <a:cubicBezTo>
                    <a:pt x="51" y="143"/>
                    <a:pt x="49" y="146"/>
                    <a:pt x="49" y="149"/>
                  </a:cubicBezTo>
                  <a:cubicBezTo>
                    <a:pt x="49" y="152"/>
                    <a:pt x="51" y="155"/>
                    <a:pt x="55" y="155"/>
                  </a:cubicBezTo>
                  <a:cubicBezTo>
                    <a:pt x="170" y="155"/>
                    <a:pt x="170" y="155"/>
                    <a:pt x="170" y="155"/>
                  </a:cubicBezTo>
                  <a:cubicBezTo>
                    <a:pt x="173" y="155"/>
                    <a:pt x="175" y="152"/>
                    <a:pt x="175" y="149"/>
                  </a:cubicBezTo>
                  <a:cubicBezTo>
                    <a:pt x="175" y="146"/>
                    <a:pt x="173" y="143"/>
                    <a:pt x="170" y="143"/>
                  </a:cubicBezTo>
                  <a:close/>
                </a:path>
              </a:pathLst>
            </a:custGeom>
            <a:solidFill>
              <a:srgbClr val="F8C002"/>
            </a:solidFill>
            <a:ln>
              <a:solidFill>
                <a:schemeClr val="accent1">
                  <a:lumMod val="75000"/>
                </a:schemeClr>
              </a:solidFill>
            </a:ln>
          </p:spPr>
          <p:txBody>
            <a:bodyPr vert="horz" wrap="square" lIns="109728" tIns="54864" rIns="109728" bIns="54864" numCol="1" anchor="t" anchorCtr="0" compatLnSpc="1"/>
            <a:lstStyle/>
            <a:p>
              <a:endParaRPr lang="zh-CN" altLang="en-US" sz="1680">
                <a:solidFill>
                  <a:schemeClr val="tx1">
                    <a:lumMod val="85000"/>
                    <a:lumOff val="15000"/>
                  </a:schemeClr>
                </a:solidFill>
              </a:endParaRPr>
            </a:p>
          </p:txBody>
        </p:sp>
      </p:grpSp>
    </p:spTree>
    <p:extLst>
      <p:ext uri="{BB962C8B-B14F-4D97-AF65-F5344CB8AC3E}">
        <p14:creationId xmlns:p14="http://schemas.microsoft.com/office/powerpoint/2010/main" val="436742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1</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379656"/>
          </a:xfrm>
          <a:prstGeom prst="rect">
            <a:avLst/>
          </a:prstGeom>
          <a:noFill/>
        </p:spPr>
        <p:txBody>
          <a:bodyPr wrap="square" rtlCol="0">
            <a:spAutoFit/>
          </a:bodyPr>
          <a:lstStyle/>
          <a:p>
            <a:pPr algn="ct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Kiểu</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dữ</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liệu</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a:t>
            </a:r>
            <a:r>
              <a:rPr lang="en-US" altLang="zh-CN" sz="1867"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trong</a:t>
            </a:r>
            <a:r>
              <a:rPr lang="en-US" altLang="zh-CN"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MySQL</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43884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138901" y="1376930"/>
            <a:ext cx="9914197" cy="1737399"/>
          </a:xfrm>
          <a:prstGeom prst="rect">
            <a:avLst/>
          </a:prstGeom>
          <a:noFill/>
        </p:spPr>
        <p:txBody>
          <a:bodyPr wrap="square" rtlCol="0">
            <a:spAutoFit/>
          </a:bodyPr>
          <a:lstStyle/>
          <a:p>
            <a:r>
              <a:rPr lang="en-US" sz="2000" b="1" dirty="0" err="1">
                <a:latin typeface="Calibri" panose="020F0502020204030204" pitchFamily="34" charset="0"/>
                <a:cs typeface="Calibri" panose="020F0502020204030204" pitchFamily="34" charset="0"/>
              </a:rPr>
              <a:t>Kiểu</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dữ</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liệu</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trong</a:t>
            </a:r>
            <a:r>
              <a:rPr lang="en-US" sz="2000" b="1" dirty="0">
                <a:latin typeface="Calibri" panose="020F0502020204030204" pitchFamily="34" charset="0"/>
                <a:cs typeface="Calibri" panose="020F0502020204030204" pitchFamily="34" charset="0"/>
              </a:rPr>
              <a:t> SQL </a:t>
            </a:r>
            <a:r>
              <a:rPr lang="en-US" sz="2000" b="1" dirty="0" err="1">
                <a:latin typeface="Calibri" panose="020F0502020204030204" pitchFamily="34" charset="0"/>
                <a:cs typeface="Calibri" panose="020F0502020204030204" pitchFamily="34" charset="0"/>
              </a:rPr>
              <a:t>là</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gì</a:t>
            </a:r>
            <a:r>
              <a:rPr lang="en-US" sz="2000" b="1" dirty="0">
                <a:latin typeface="Calibri" panose="020F0502020204030204" pitchFamily="34" charset="0"/>
                <a:cs typeface="Calibri" panose="020F0502020204030204" pitchFamily="34" charset="0"/>
              </a:rPr>
              <a:t>?</a:t>
            </a:r>
          </a:p>
          <a:p>
            <a:pPr marL="342900" indent="-342900">
              <a:lnSpc>
                <a:spcPct val="150000"/>
              </a:lnSpc>
              <a:buFontTx/>
              <a:buChar char="-"/>
            </a:pP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dữ</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liệu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trong</a:t>
            </a:r>
            <a:r>
              <a:rPr lang="en-US" sz="2000" dirty="0">
                <a:latin typeface="Calibri" panose="020F0502020204030204" pitchFamily="34" charset="0"/>
                <a:cs typeface="Calibri" panose="020F0502020204030204" pitchFamily="34" charset="0"/>
              </a:rPr>
              <a:t> SQL </a:t>
            </a:r>
            <a:r>
              <a:rPr lang="en-US" sz="2000" dirty="0" err="1">
                <a:latin typeface="Calibri" panose="020F0502020204030204" pitchFamily="34" charset="0"/>
                <a:cs typeface="Calibri" panose="020F0502020204030204" pitchFamily="34" charset="0"/>
              </a:rPr>
              <a:t>xác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định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loại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giá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cột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dữ</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liệu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chứa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nguyên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tự</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tiền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tệ</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ngày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tháng</a:t>
            </a:r>
            <a:r>
              <a:rPr lang="en-US" sz="2000" dirty="0">
                <a:latin typeface="Calibri" panose="020F0502020204030204" pitchFamily="34" charset="0"/>
                <a:cs typeface="Calibri" panose="020F0502020204030204" pitchFamily="34" charset="0"/>
              </a:rPr>
              <a:t>, …</a:t>
            </a:r>
          </a:p>
          <a:p>
            <a:pPr marL="342900" indent="-342900">
              <a:lnSpc>
                <a:spcPct val="150000"/>
              </a:lnSpc>
              <a:buFontTx/>
              <a:buChar char="-"/>
            </a:pPr>
            <a:r>
              <a:rPr lang="en-US" sz="2000" dirty="0" err="1">
                <a:latin typeface="Calibri" panose="020F0502020204030204" pitchFamily="34" charset="0"/>
                <a:cs typeface="Calibri" panose="020F0502020204030204" pitchFamily="34" charset="0"/>
              </a:rPr>
              <a:t>Mỗi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cột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trong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bảng</a:t>
            </a:r>
            <a:r>
              <a:rPr lang="en-US" sz="2000" dirty="0">
                <a:latin typeface="Calibri" panose="020F0502020204030204" pitchFamily="34" charset="0"/>
                <a:cs typeface="Calibri" panose="020F0502020204030204" pitchFamily="34" charset="0"/>
              </a:rPr>
              <a:t> CSDL </a:t>
            </a:r>
            <a:r>
              <a:rPr lang="en-US" sz="2000" dirty="0" err="1">
                <a:latin typeface="Calibri" panose="020F0502020204030204" pitchFamily="34" charset="0"/>
                <a:cs typeface="Calibri" panose="020F0502020204030204" pitchFamily="34" charset="0"/>
              </a:rPr>
              <a:t>phải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tên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cột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kiểu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dữ</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liệu</a:t>
            </a:r>
            <a:r>
              <a:rPr lang="en-US" sz="2000" dirty="0">
                <a:latin typeface="Calibri" panose="020F0502020204030204" pitchFamily="34" charset="0"/>
                <a:cs typeface="Calibri" panose="020F0502020204030204" pitchFamily="34" charset="0"/>
              </a:rPr>
              <a:t>.</a:t>
            </a:r>
          </a:p>
        </p:txBody>
      </p:sp>
      <p:pic>
        <p:nvPicPr>
          <p:cNvPr id="24" name="Google Shape;95;p14">
            <a:extLst>
              <a:ext uri="{FF2B5EF4-FFF2-40B4-BE49-F238E27FC236}">
                <a16:creationId xmlns:a16="http://schemas.microsoft.com/office/drawing/2014/main" id="{CEB5B916-3B09-4C47-AA1F-DDF5EAB9F1EC}"/>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25" name="Google Shape;96;p14">
            <a:extLst>
              <a:ext uri="{FF2B5EF4-FFF2-40B4-BE49-F238E27FC236}">
                <a16:creationId xmlns:a16="http://schemas.microsoft.com/office/drawing/2014/main" id="{BE4AC63C-933E-4B76-A3B3-D2E8C0EE49B3}"/>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A. </a:t>
            </a:r>
            <a:r>
              <a:rPr lang="en-US" sz="3600" dirty="0" err="1">
                <a:solidFill>
                  <a:schemeClr val="lt1"/>
                </a:solidFill>
                <a:latin typeface="Calibri"/>
                <a:ea typeface="Calibri"/>
                <a:cs typeface="Calibri"/>
                <a:sym typeface="Calibri"/>
              </a:rPr>
              <a:t>Kiểu</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dữ</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liệu</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MySQL</a:t>
            </a:r>
            <a:endParaRPr dirty="0"/>
          </a:p>
        </p:txBody>
      </p:sp>
    </p:spTree>
    <p:extLst>
      <p:ext uri="{BB962C8B-B14F-4D97-AF65-F5344CB8AC3E}">
        <p14:creationId xmlns:p14="http://schemas.microsoft.com/office/powerpoint/2010/main" val="3248979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animEffect transition="in" filter="fade">
                                      <p:cBhvr>
                                        <p:cTn id="19" dur="500"/>
                                        <p:tgtEl>
                                          <p:spTgt spid="2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xEl>
                                              <p:pRg st="2" end="2"/>
                                            </p:txEl>
                                          </p:spTgt>
                                        </p:tgtEl>
                                        <p:attrNameLst>
                                          <p:attrName>style.visibility</p:attrName>
                                        </p:attrNameLst>
                                      </p:cBhvr>
                                      <p:to>
                                        <p:strVal val="visible"/>
                                      </p:to>
                                    </p:set>
                                    <p:animEffect transition="in" filter="fade">
                                      <p:cBhvr>
                                        <p:cTn id="24"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28125" y="848009"/>
            <a:ext cx="9914197" cy="880369"/>
          </a:xfrm>
          <a:prstGeom prst="rect">
            <a:avLst/>
          </a:prstGeom>
          <a:noFill/>
        </p:spPr>
        <p:txBody>
          <a:bodyPr wrap="square" rtlCol="0">
            <a:spAutoFit/>
          </a:bodyPr>
          <a:lstStyle/>
          <a:p>
            <a:pPr>
              <a:lnSpc>
                <a:spcPct val="150000"/>
              </a:lnSpc>
            </a:pPr>
            <a:r>
              <a:rPr lang="en-US" sz="1800" b="1" dirty="0" err="1">
                <a:latin typeface="Calibri" panose="020F0502020204030204" pitchFamily="34" charset="0"/>
                <a:cs typeface="Calibri" panose="020F0502020204030204" pitchFamily="34" charset="0"/>
              </a:rPr>
              <a:t>Các</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kiểu</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dữ</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liệu</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trong</a:t>
            </a:r>
            <a:r>
              <a:rPr lang="en-US" sz="1800" b="1" dirty="0">
                <a:latin typeface="Calibri" panose="020F0502020204030204" pitchFamily="34" charset="0"/>
                <a:cs typeface="Calibri" panose="020F0502020204030204" pitchFamily="34" charset="0"/>
              </a:rPr>
              <a:t> MySQL</a:t>
            </a:r>
          </a:p>
          <a:p>
            <a:pPr>
              <a:lnSpc>
                <a:spcPct val="150000"/>
              </a:lnSpc>
            </a:pPr>
            <a:r>
              <a:rPr lang="en-US" sz="1800" dirty="0" err="1">
                <a:latin typeface="Calibri" panose="020F0502020204030204" pitchFamily="34" charset="0"/>
                <a:cs typeface="Calibri" panose="020F0502020204030204" pitchFamily="34" charset="0"/>
              </a:rPr>
              <a:t>Các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kiểu</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dữ</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liệu</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trong</a:t>
            </a:r>
            <a:r>
              <a:rPr lang="en-US" sz="1800" dirty="0">
                <a:latin typeface="Calibri" panose="020F0502020204030204" pitchFamily="34" charset="0"/>
                <a:cs typeface="Calibri" panose="020F0502020204030204" pitchFamily="34" charset="0"/>
              </a:rPr>
              <a:t> MySQL </a:t>
            </a:r>
            <a:r>
              <a:rPr lang="en-US" sz="1800" dirty="0" err="1">
                <a:latin typeface="Calibri" panose="020F0502020204030204" pitchFamily="34" charset="0"/>
                <a:cs typeface="Calibri" panose="020F0502020204030204" pitchFamily="34" charset="0"/>
              </a:rPr>
              <a:t>được</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quy</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định</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như</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sau</a:t>
            </a:r>
            <a:r>
              <a:rPr lang="en-US" sz="1800" dirty="0">
                <a:latin typeface="Calibri" panose="020F0502020204030204" pitchFamily="34" charset="0"/>
                <a:cs typeface="Calibri" panose="020F0502020204030204" pitchFamily="34" charset="0"/>
              </a:rPr>
              <a:t>:</a:t>
            </a:r>
          </a:p>
        </p:txBody>
      </p:sp>
      <p:pic>
        <p:nvPicPr>
          <p:cNvPr id="24" name="Google Shape;95;p14">
            <a:extLst>
              <a:ext uri="{FF2B5EF4-FFF2-40B4-BE49-F238E27FC236}">
                <a16:creationId xmlns:a16="http://schemas.microsoft.com/office/drawing/2014/main" id="{CEB5B916-3B09-4C47-AA1F-DDF5EAB9F1EC}"/>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25" name="Google Shape;96;p14">
            <a:extLst>
              <a:ext uri="{FF2B5EF4-FFF2-40B4-BE49-F238E27FC236}">
                <a16:creationId xmlns:a16="http://schemas.microsoft.com/office/drawing/2014/main" id="{BE4AC63C-933E-4B76-A3B3-D2E8C0EE49B3}"/>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A. </a:t>
            </a:r>
            <a:r>
              <a:rPr lang="en-US" sz="3600" dirty="0" err="1">
                <a:solidFill>
                  <a:schemeClr val="lt1"/>
                </a:solidFill>
                <a:latin typeface="Calibri"/>
                <a:ea typeface="Calibri"/>
                <a:cs typeface="Calibri"/>
                <a:sym typeface="Calibri"/>
              </a:rPr>
              <a:t>Kiểu</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dữ</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liệu</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trong</a:t>
            </a:r>
            <a:r>
              <a:rPr lang="en-US" sz="3600" dirty="0">
                <a:solidFill>
                  <a:schemeClr val="lt1"/>
                </a:solidFill>
                <a:latin typeface="Calibri"/>
                <a:ea typeface="Calibri"/>
                <a:cs typeface="Calibri"/>
                <a:sym typeface="Calibri"/>
              </a:rPr>
              <a:t> MySQL</a:t>
            </a:r>
            <a:endParaRPr dirty="0"/>
          </a:p>
        </p:txBody>
      </p:sp>
      <p:graphicFrame>
        <p:nvGraphicFramePr>
          <p:cNvPr id="2" name="Table 2">
            <a:extLst>
              <a:ext uri="{FF2B5EF4-FFF2-40B4-BE49-F238E27FC236}">
                <a16:creationId xmlns:a16="http://schemas.microsoft.com/office/drawing/2014/main" id="{80D6FB5F-72E7-4826-A78C-CD95140DA9FF}"/>
              </a:ext>
            </a:extLst>
          </p:cNvPr>
          <p:cNvGraphicFramePr>
            <a:graphicFrameLocks noGrp="1"/>
          </p:cNvGraphicFramePr>
          <p:nvPr>
            <p:extLst>
              <p:ext uri="{D42A27DB-BD31-4B8C-83A1-F6EECF244321}">
                <p14:modId xmlns:p14="http://schemas.microsoft.com/office/powerpoint/2010/main" val="3349341271"/>
              </p:ext>
            </p:extLst>
          </p:nvPr>
        </p:nvGraphicFramePr>
        <p:xfrm>
          <a:off x="1921220" y="2195548"/>
          <a:ext cx="7268808" cy="3708400"/>
        </p:xfrm>
        <a:graphic>
          <a:graphicData uri="http://schemas.openxmlformats.org/drawingml/2006/table">
            <a:tbl>
              <a:tblPr firstRow="1" bandRow="1">
                <a:tableStyleId>{74C1A8A3-306A-4EB7-A6B1-4F7E0EB9C5D6}</a:tableStyleId>
              </a:tblPr>
              <a:tblGrid>
                <a:gridCol w="1372698">
                  <a:extLst>
                    <a:ext uri="{9D8B030D-6E8A-4147-A177-3AD203B41FA5}">
                      <a16:colId xmlns:a16="http://schemas.microsoft.com/office/drawing/2014/main" val="806364695"/>
                    </a:ext>
                  </a:extLst>
                </a:gridCol>
                <a:gridCol w="5896110">
                  <a:extLst>
                    <a:ext uri="{9D8B030D-6E8A-4147-A177-3AD203B41FA5}">
                      <a16:colId xmlns:a16="http://schemas.microsoft.com/office/drawing/2014/main" val="1228667548"/>
                    </a:ext>
                  </a:extLst>
                </a:gridCol>
              </a:tblGrid>
              <a:tr h="370840">
                <a:tc>
                  <a:txBody>
                    <a:bodyPr/>
                    <a:lstStyle/>
                    <a:p>
                      <a:pPr>
                        <a:lnSpc>
                          <a:spcPct val="100000"/>
                        </a:lnSpc>
                      </a:pPr>
                      <a:r>
                        <a:rPr lang="en-US" dirty="0" err="1"/>
                        <a:t>Kiểu</a:t>
                      </a:r>
                      <a:r>
                        <a:rPr lang="en-US" dirty="0"/>
                        <a:t> </a:t>
                      </a:r>
                      <a:r>
                        <a:rPr lang="en-US" dirty="0" err="1"/>
                        <a:t>dữ</a:t>
                      </a:r>
                      <a:r>
                        <a:rPr lang="en-US" dirty="0"/>
                        <a:t> </a:t>
                      </a:r>
                      <a:r>
                        <a:rPr lang="en-US" dirty="0" err="1"/>
                        <a:t>liệu</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dirty="0" err="1"/>
                        <a:t>Mô</a:t>
                      </a:r>
                      <a:r>
                        <a:rPr lang="en-US" dirty="0"/>
                        <a:t> </a:t>
                      </a:r>
                      <a:r>
                        <a:rPr lang="en-US" dirty="0" err="1"/>
                        <a:t>tả</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03287"/>
                  </a:ext>
                </a:extLst>
              </a:tr>
              <a:tr h="370840">
                <a:tc>
                  <a:txBody>
                    <a:bodyPr/>
                    <a:lstStyle/>
                    <a:p>
                      <a:pPr>
                        <a:lnSpc>
                          <a:spcPct val="100000"/>
                        </a:lnSpc>
                      </a:pPr>
                      <a:r>
                        <a:rPr lang="en-US" sz="1200" dirty="0"/>
                        <a:t>CHAR(n)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Chuỗi</a:t>
                      </a:r>
                      <a:r>
                        <a:rPr lang="en-US" sz="1200" dirty="0"/>
                        <a:t> </a:t>
                      </a:r>
                      <a:r>
                        <a:rPr lang="en-US" sz="1200" dirty="0" err="1"/>
                        <a:t>có</a:t>
                      </a:r>
                      <a:r>
                        <a:rPr lang="en-US" sz="1200" dirty="0"/>
                        <a:t> </a:t>
                      </a:r>
                      <a:r>
                        <a:rPr lang="en-US" sz="1200" dirty="0" err="1"/>
                        <a:t>số</a:t>
                      </a:r>
                      <a:r>
                        <a:rPr lang="en-US" sz="1200" dirty="0"/>
                        <a:t> </a:t>
                      </a:r>
                      <a:r>
                        <a:rPr lang="en-US" sz="1200" dirty="0" err="1"/>
                        <a:t>lượng</a:t>
                      </a:r>
                      <a:r>
                        <a:rPr lang="en-US" sz="1200" dirty="0"/>
                        <a:t> </a:t>
                      </a:r>
                      <a:r>
                        <a:rPr lang="en-US" sz="1200" dirty="0" err="1"/>
                        <a:t>ký</a:t>
                      </a:r>
                      <a:r>
                        <a:rPr lang="en-US" sz="1200" dirty="0"/>
                        <a:t> </a:t>
                      </a:r>
                      <a:r>
                        <a:rPr lang="en-US" sz="1200" dirty="0" err="1"/>
                        <a:t>tự</a:t>
                      </a:r>
                      <a:r>
                        <a:rPr lang="en-US" sz="1200" dirty="0"/>
                        <a:t> </a:t>
                      </a:r>
                      <a:r>
                        <a:rPr lang="en-US" sz="1200" dirty="0" err="1"/>
                        <a:t>được</a:t>
                      </a:r>
                      <a:r>
                        <a:rPr lang="en-US" sz="1200" dirty="0"/>
                        <a:t> </a:t>
                      </a:r>
                      <a:r>
                        <a:rPr lang="en-US" sz="1200" dirty="0" err="1"/>
                        <a:t>cấp</a:t>
                      </a:r>
                      <a:r>
                        <a:rPr lang="en-US" sz="1200" dirty="0"/>
                        <a:t> </a:t>
                      </a:r>
                      <a:r>
                        <a:rPr lang="en-US" sz="1200" dirty="0" err="1"/>
                        <a:t>phát</a:t>
                      </a:r>
                      <a:r>
                        <a:rPr lang="en-US" sz="1200" dirty="0"/>
                        <a:t> </a:t>
                      </a:r>
                      <a:r>
                        <a:rPr lang="en-US" sz="1200" dirty="0" err="1"/>
                        <a:t>tĩnh</a:t>
                      </a:r>
                      <a:r>
                        <a:rPr lang="en-US" sz="1200" dirty="0"/>
                        <a:t> </a:t>
                      </a:r>
                      <a:r>
                        <a:rPr lang="en-US" sz="1200" dirty="0" err="1"/>
                        <a:t>không</a:t>
                      </a:r>
                      <a:r>
                        <a:rPr lang="en-US" sz="1200" dirty="0"/>
                        <a:t> </a:t>
                      </a:r>
                      <a:r>
                        <a:rPr lang="en-US" sz="1200" dirty="0" err="1"/>
                        <a:t>quá</a:t>
                      </a:r>
                      <a:r>
                        <a:rPr lang="en-US" sz="1200" dirty="0"/>
                        <a:t> n </a:t>
                      </a:r>
                      <a:r>
                        <a:rPr lang="en-US" sz="1200" dirty="0" err="1"/>
                        <a:t>ký</a:t>
                      </a:r>
                      <a:r>
                        <a:rPr lang="en-US" sz="1200" dirty="0"/>
                        <a:t> </a:t>
                      </a:r>
                      <a:r>
                        <a:rPr lang="en-US" sz="1200" dirty="0" err="1"/>
                        <a:t>tự</a:t>
                      </a:r>
                      <a:endParaRPr 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263812"/>
                  </a:ext>
                </a:extLst>
              </a:tr>
              <a:tr h="370840">
                <a:tc>
                  <a:txBody>
                    <a:bodyPr/>
                    <a:lstStyle/>
                    <a:p>
                      <a:pPr>
                        <a:lnSpc>
                          <a:spcPct val="100000"/>
                        </a:lnSpc>
                      </a:pPr>
                      <a:r>
                        <a:rPr lang="en-US" sz="1200" dirty="0"/>
                        <a:t>VARCHAR(n)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Chuỗi</a:t>
                      </a:r>
                      <a:r>
                        <a:rPr lang="en-US" sz="1200" dirty="0"/>
                        <a:t> </a:t>
                      </a:r>
                      <a:r>
                        <a:rPr lang="en-US" sz="1200" dirty="0" err="1"/>
                        <a:t>có</a:t>
                      </a:r>
                      <a:r>
                        <a:rPr lang="en-US" sz="1200" dirty="0"/>
                        <a:t> </a:t>
                      </a:r>
                      <a:r>
                        <a:rPr lang="en-US" sz="1200" dirty="0" err="1"/>
                        <a:t>số</a:t>
                      </a:r>
                      <a:r>
                        <a:rPr lang="en-US" sz="1200" dirty="0"/>
                        <a:t> </a:t>
                      </a:r>
                      <a:r>
                        <a:rPr lang="en-US" sz="1200" dirty="0" err="1"/>
                        <a:t>lượng</a:t>
                      </a:r>
                      <a:r>
                        <a:rPr lang="en-US" sz="1200" dirty="0"/>
                        <a:t> </a:t>
                      </a:r>
                      <a:r>
                        <a:rPr lang="en-US" sz="1200" dirty="0" err="1"/>
                        <a:t>ký</a:t>
                      </a:r>
                      <a:r>
                        <a:rPr lang="en-US" sz="1200" dirty="0"/>
                        <a:t> </a:t>
                      </a:r>
                      <a:r>
                        <a:rPr lang="en-US" sz="1200" dirty="0" err="1"/>
                        <a:t>tự</a:t>
                      </a:r>
                      <a:r>
                        <a:rPr lang="en-US" sz="1200" dirty="0"/>
                        <a:t> </a:t>
                      </a:r>
                      <a:r>
                        <a:rPr lang="en-US" sz="1200" dirty="0" err="1"/>
                        <a:t>được</a:t>
                      </a:r>
                      <a:r>
                        <a:rPr lang="en-US" sz="1200" dirty="0"/>
                        <a:t> </a:t>
                      </a:r>
                      <a:r>
                        <a:rPr lang="en-US" sz="1200" dirty="0" err="1"/>
                        <a:t>cấp</a:t>
                      </a:r>
                      <a:r>
                        <a:rPr lang="en-US" sz="1200" dirty="0"/>
                        <a:t> </a:t>
                      </a:r>
                      <a:r>
                        <a:rPr lang="en-US" sz="1200" dirty="0" err="1"/>
                        <a:t>phát</a:t>
                      </a:r>
                      <a:r>
                        <a:rPr lang="en-US" sz="1200" dirty="0"/>
                        <a:t> </a:t>
                      </a:r>
                      <a:r>
                        <a:rPr lang="en-US" sz="1200" dirty="0" err="1"/>
                        <a:t>động</a:t>
                      </a:r>
                      <a:r>
                        <a:rPr lang="en-US" sz="1200" dirty="0"/>
                        <a:t> </a:t>
                      </a:r>
                      <a:r>
                        <a:rPr lang="en-US" sz="1200" dirty="0" err="1"/>
                        <a:t>không</a:t>
                      </a:r>
                      <a:r>
                        <a:rPr lang="en-US" sz="1200" dirty="0"/>
                        <a:t> </a:t>
                      </a:r>
                      <a:r>
                        <a:rPr lang="en-US" sz="1200" dirty="0" err="1"/>
                        <a:t>quá</a:t>
                      </a:r>
                      <a:r>
                        <a:rPr lang="en-US" sz="1200" dirty="0"/>
                        <a:t> n </a:t>
                      </a:r>
                      <a:r>
                        <a:rPr lang="en-US" sz="1200" dirty="0" err="1"/>
                        <a:t>ký</a:t>
                      </a:r>
                      <a:r>
                        <a:rPr lang="en-US" sz="1200" dirty="0"/>
                        <a:t> </a:t>
                      </a:r>
                      <a:r>
                        <a:rPr lang="en-US" sz="1200" dirty="0" err="1"/>
                        <a:t>tự</a:t>
                      </a:r>
                      <a:r>
                        <a:rPr lang="en-US" sz="120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136970"/>
                  </a:ext>
                </a:extLst>
              </a:tr>
              <a:tr h="370840">
                <a:tc>
                  <a:txBody>
                    <a:bodyPr/>
                    <a:lstStyle/>
                    <a:p>
                      <a:pPr>
                        <a:lnSpc>
                          <a:spcPct val="100000"/>
                        </a:lnSpc>
                      </a:pPr>
                      <a:r>
                        <a:rPr lang="en-US" sz="1200" dirty="0"/>
                        <a:t>TINYTEXT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Lưu</a:t>
                      </a:r>
                      <a:r>
                        <a:rPr lang="en-US" sz="1200" dirty="0"/>
                        <a:t> </a:t>
                      </a:r>
                      <a:r>
                        <a:rPr lang="en-US" sz="1200" dirty="0" err="1"/>
                        <a:t>trữ</a:t>
                      </a:r>
                      <a:r>
                        <a:rPr lang="en-US" sz="1200" dirty="0"/>
                        <a:t> </a:t>
                      </a:r>
                      <a:r>
                        <a:rPr lang="en-US" sz="1200" dirty="0" err="1"/>
                        <a:t>một</a:t>
                      </a:r>
                      <a:r>
                        <a:rPr lang="en-US" sz="1200" dirty="0"/>
                        <a:t> </a:t>
                      </a:r>
                      <a:r>
                        <a:rPr lang="en-US" sz="1200" dirty="0" err="1"/>
                        <a:t>chuỗi</a:t>
                      </a:r>
                      <a:r>
                        <a:rPr lang="en-US" sz="1200" dirty="0"/>
                        <a:t> </a:t>
                      </a:r>
                      <a:r>
                        <a:rPr lang="en-US" sz="1200" dirty="0" err="1"/>
                        <a:t>ký</a:t>
                      </a:r>
                      <a:r>
                        <a:rPr lang="en-US" sz="1200" dirty="0"/>
                        <a:t> </a:t>
                      </a:r>
                      <a:r>
                        <a:rPr lang="en-US" sz="1200" dirty="0" err="1"/>
                        <a:t>tự</a:t>
                      </a:r>
                      <a:r>
                        <a:rPr lang="en-US" sz="1200" dirty="0"/>
                        <a:t> </a:t>
                      </a:r>
                      <a:r>
                        <a:rPr lang="en-US" sz="1200" dirty="0" err="1"/>
                        <a:t>có</a:t>
                      </a:r>
                      <a:r>
                        <a:rPr lang="en-US" sz="1200" dirty="0"/>
                        <a:t> </a:t>
                      </a:r>
                      <a:r>
                        <a:rPr lang="en-US" sz="1200" dirty="0" err="1"/>
                        <a:t>chiều</a:t>
                      </a:r>
                      <a:r>
                        <a:rPr lang="en-US" sz="1200" dirty="0"/>
                        <a:t> </a:t>
                      </a:r>
                      <a:r>
                        <a:rPr lang="en-US" sz="1200" dirty="0" err="1"/>
                        <a:t>dài</a:t>
                      </a:r>
                      <a:r>
                        <a:rPr lang="en-US" sz="1200" dirty="0"/>
                        <a:t> </a:t>
                      </a:r>
                      <a:r>
                        <a:rPr lang="en-US" sz="1200" dirty="0" err="1"/>
                        <a:t>tối</a:t>
                      </a:r>
                      <a:r>
                        <a:rPr lang="en-US" sz="1200" dirty="0"/>
                        <a:t> </a:t>
                      </a:r>
                      <a:r>
                        <a:rPr lang="en-US" sz="1200" dirty="0" err="1"/>
                        <a:t>đa</a:t>
                      </a:r>
                      <a:r>
                        <a:rPr lang="en-US" sz="1200" dirty="0"/>
                        <a:t> 255 </a:t>
                      </a:r>
                      <a:r>
                        <a:rPr lang="en-US" sz="1200" dirty="0" err="1"/>
                        <a:t>ký</a:t>
                      </a:r>
                      <a:r>
                        <a:rPr lang="en-US" sz="1200" dirty="0"/>
                        <a:t> </a:t>
                      </a:r>
                      <a:r>
                        <a:rPr lang="en-US" sz="1200" dirty="0" err="1"/>
                        <a:t>tự</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727964"/>
                  </a:ext>
                </a:extLst>
              </a:tr>
              <a:tr h="370840">
                <a:tc>
                  <a:txBody>
                    <a:bodyPr/>
                    <a:lstStyle/>
                    <a:p>
                      <a:pPr>
                        <a:lnSpc>
                          <a:spcPct val="100000"/>
                        </a:lnSpc>
                      </a:pPr>
                      <a:r>
                        <a:rPr lang="en-US" sz="1200" dirty="0"/>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Lưu</a:t>
                      </a:r>
                      <a:r>
                        <a:rPr lang="en-US" sz="1200" dirty="0"/>
                        <a:t> </a:t>
                      </a:r>
                      <a:r>
                        <a:rPr lang="en-US" sz="1200" dirty="0" err="1"/>
                        <a:t>trữ</a:t>
                      </a:r>
                      <a:r>
                        <a:rPr lang="en-US" sz="1200" dirty="0"/>
                        <a:t> </a:t>
                      </a:r>
                      <a:r>
                        <a:rPr lang="en-US" sz="1200" dirty="0" err="1"/>
                        <a:t>chuỗi</a:t>
                      </a:r>
                      <a:r>
                        <a:rPr lang="en-US" sz="1200" dirty="0"/>
                        <a:t> </a:t>
                      </a:r>
                      <a:r>
                        <a:rPr lang="en-US" sz="1200" dirty="0" err="1"/>
                        <a:t>ký</a:t>
                      </a:r>
                      <a:r>
                        <a:rPr lang="en-US" sz="1200" dirty="0"/>
                        <a:t> </a:t>
                      </a:r>
                      <a:r>
                        <a:rPr lang="en-US" sz="1200" dirty="0" err="1"/>
                        <a:t>tự</a:t>
                      </a:r>
                      <a:r>
                        <a:rPr lang="en-US" sz="1200" dirty="0"/>
                        <a:t> </a:t>
                      </a:r>
                      <a:r>
                        <a:rPr lang="en-US" sz="1200" dirty="0" err="1"/>
                        <a:t>có</a:t>
                      </a:r>
                      <a:r>
                        <a:rPr lang="en-US" sz="1200" dirty="0"/>
                        <a:t> </a:t>
                      </a:r>
                      <a:r>
                        <a:rPr lang="en-US" sz="1200" dirty="0" err="1"/>
                        <a:t>chiều</a:t>
                      </a:r>
                      <a:r>
                        <a:rPr lang="en-US" sz="1200" dirty="0"/>
                        <a:t> </a:t>
                      </a:r>
                      <a:r>
                        <a:rPr lang="en-US" sz="1200" dirty="0" err="1"/>
                        <a:t>dài</a:t>
                      </a:r>
                      <a:r>
                        <a:rPr lang="en-US" sz="1200" dirty="0"/>
                        <a:t> </a:t>
                      </a:r>
                      <a:r>
                        <a:rPr lang="en-US" sz="1200" dirty="0" err="1"/>
                        <a:t>tối</a:t>
                      </a:r>
                      <a:r>
                        <a:rPr lang="en-US" sz="1200" dirty="0"/>
                        <a:t> </a:t>
                      </a:r>
                      <a:r>
                        <a:rPr lang="en-US" sz="1200" dirty="0" err="1"/>
                        <a:t>đa</a:t>
                      </a:r>
                      <a:r>
                        <a:rPr lang="en-US" sz="1200" dirty="0"/>
                        <a:t> 65,535 </a:t>
                      </a:r>
                      <a:r>
                        <a:rPr lang="en-US" sz="1200" dirty="0" err="1"/>
                        <a:t>ký</a:t>
                      </a:r>
                      <a:r>
                        <a:rPr lang="en-US" sz="1200" dirty="0"/>
                        <a:t> </a:t>
                      </a:r>
                      <a:r>
                        <a:rPr lang="en-US" sz="1200" dirty="0" err="1"/>
                        <a:t>tự</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962558"/>
                  </a:ext>
                </a:extLst>
              </a:tr>
              <a:tr h="370840">
                <a:tc>
                  <a:txBody>
                    <a:bodyPr/>
                    <a:lstStyle/>
                    <a:p>
                      <a:pPr>
                        <a:lnSpc>
                          <a:spcPct val="100000"/>
                        </a:lnSpc>
                      </a:pPr>
                      <a:r>
                        <a:rPr lang="en-US" sz="1200" dirty="0"/>
                        <a:t>BLOB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Lưu</a:t>
                      </a:r>
                      <a:r>
                        <a:rPr lang="en-US" sz="1200" dirty="0"/>
                        <a:t> </a:t>
                      </a:r>
                      <a:r>
                        <a:rPr lang="en-US" sz="1200" dirty="0" err="1"/>
                        <a:t>trữ</a:t>
                      </a:r>
                      <a:r>
                        <a:rPr lang="en-US" sz="1200" dirty="0"/>
                        <a:t> </a:t>
                      </a:r>
                      <a:r>
                        <a:rPr lang="en-US" sz="1200" dirty="0" err="1"/>
                        <a:t>dữ</a:t>
                      </a:r>
                      <a:r>
                        <a:rPr lang="en-US" sz="1200" dirty="0"/>
                        <a:t> </a:t>
                      </a:r>
                      <a:r>
                        <a:rPr lang="en-US" sz="1200" dirty="0" err="1"/>
                        <a:t>liệu</a:t>
                      </a:r>
                      <a:r>
                        <a:rPr lang="en-US" sz="1200" dirty="0"/>
                        <a:t> </a:t>
                      </a:r>
                      <a:r>
                        <a:rPr lang="en-US" sz="1200" dirty="0" err="1"/>
                        <a:t>nhị</a:t>
                      </a:r>
                      <a:r>
                        <a:rPr lang="en-US" sz="1200" dirty="0"/>
                        <a:t> </a:t>
                      </a:r>
                      <a:r>
                        <a:rPr lang="en-US" sz="1200" dirty="0" err="1"/>
                        <a:t>phân</a:t>
                      </a:r>
                      <a:r>
                        <a:rPr lang="en-US" sz="1200" dirty="0"/>
                        <a:t> </a:t>
                      </a:r>
                      <a:r>
                        <a:rPr lang="en-US" sz="1200" dirty="0" err="1"/>
                        <a:t>tối</a:t>
                      </a:r>
                      <a:r>
                        <a:rPr lang="en-US" sz="1200" dirty="0"/>
                        <a:t> </a:t>
                      </a:r>
                      <a:r>
                        <a:rPr lang="en-US" sz="1200" dirty="0" err="1"/>
                        <a:t>đa</a:t>
                      </a:r>
                      <a:r>
                        <a:rPr lang="en-US" sz="1200" dirty="0"/>
                        <a:t> 65,535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79151"/>
                  </a:ext>
                </a:extLst>
              </a:tr>
              <a:tr h="370840">
                <a:tc>
                  <a:txBody>
                    <a:bodyPr/>
                    <a:lstStyle/>
                    <a:p>
                      <a:pPr>
                        <a:lnSpc>
                          <a:spcPct val="100000"/>
                        </a:lnSpc>
                      </a:pPr>
                      <a:r>
                        <a:rPr lang="en-US" sz="1200" dirty="0"/>
                        <a:t>MEDIUMTEXT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Lưu</a:t>
                      </a:r>
                      <a:r>
                        <a:rPr lang="en-US" sz="1200" dirty="0"/>
                        <a:t> </a:t>
                      </a:r>
                      <a:r>
                        <a:rPr lang="en-US" sz="1200" dirty="0" err="1"/>
                        <a:t>trữ</a:t>
                      </a:r>
                      <a:r>
                        <a:rPr lang="en-US" sz="1200" dirty="0"/>
                        <a:t> </a:t>
                      </a:r>
                      <a:r>
                        <a:rPr lang="en-US" sz="1200" dirty="0" err="1"/>
                        <a:t>chuỗi</a:t>
                      </a:r>
                      <a:r>
                        <a:rPr lang="en-US" sz="1200" dirty="0"/>
                        <a:t> </a:t>
                      </a:r>
                      <a:r>
                        <a:rPr lang="en-US" sz="1200" dirty="0" err="1"/>
                        <a:t>ký</a:t>
                      </a:r>
                      <a:r>
                        <a:rPr lang="en-US" sz="1200" dirty="0"/>
                        <a:t> </a:t>
                      </a:r>
                      <a:r>
                        <a:rPr lang="en-US" sz="1200" dirty="0" err="1"/>
                        <a:t>tự</a:t>
                      </a:r>
                      <a:r>
                        <a:rPr lang="en-US" sz="1200" dirty="0"/>
                        <a:t> </a:t>
                      </a:r>
                      <a:r>
                        <a:rPr lang="en-US" sz="1200" dirty="0" err="1"/>
                        <a:t>có</a:t>
                      </a:r>
                      <a:r>
                        <a:rPr lang="en-US" sz="1200" dirty="0"/>
                        <a:t> </a:t>
                      </a:r>
                      <a:r>
                        <a:rPr lang="en-US" sz="1200" dirty="0" err="1"/>
                        <a:t>kích</a:t>
                      </a:r>
                      <a:r>
                        <a:rPr lang="en-US" sz="1200" dirty="0"/>
                        <a:t> </a:t>
                      </a:r>
                      <a:r>
                        <a:rPr lang="en-US" sz="1200" dirty="0" err="1"/>
                        <a:t>thước</a:t>
                      </a:r>
                      <a:r>
                        <a:rPr lang="en-US" sz="1200" dirty="0"/>
                        <a:t> </a:t>
                      </a:r>
                      <a:r>
                        <a:rPr lang="en-US" sz="1200" dirty="0" err="1"/>
                        <a:t>tối</a:t>
                      </a:r>
                      <a:r>
                        <a:rPr lang="en-US" sz="1200" dirty="0"/>
                        <a:t> </a:t>
                      </a:r>
                      <a:r>
                        <a:rPr lang="en-US" sz="1200" dirty="0" err="1"/>
                        <a:t>đa</a:t>
                      </a:r>
                      <a:r>
                        <a:rPr lang="en-US" sz="1200" dirty="0"/>
                        <a:t> 16,777,215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7899330"/>
                  </a:ext>
                </a:extLst>
              </a:tr>
              <a:tr h="370840">
                <a:tc>
                  <a:txBody>
                    <a:bodyPr/>
                    <a:lstStyle/>
                    <a:p>
                      <a:pPr>
                        <a:lnSpc>
                          <a:spcPct val="100000"/>
                        </a:lnSpc>
                      </a:pPr>
                      <a:r>
                        <a:rPr lang="en-US" sz="1200" dirty="0"/>
                        <a:t>MEDIUMBLOB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Lưu</a:t>
                      </a:r>
                      <a:r>
                        <a:rPr lang="en-US" sz="1200" dirty="0"/>
                        <a:t> </a:t>
                      </a:r>
                      <a:r>
                        <a:rPr lang="en-US" sz="1200" dirty="0" err="1"/>
                        <a:t>trữ</a:t>
                      </a:r>
                      <a:r>
                        <a:rPr lang="en-US" sz="1200" dirty="0"/>
                        <a:t> </a:t>
                      </a:r>
                      <a:r>
                        <a:rPr lang="en-US" sz="1200" dirty="0" err="1"/>
                        <a:t>dữ</a:t>
                      </a:r>
                      <a:r>
                        <a:rPr lang="en-US" sz="1200" dirty="0"/>
                        <a:t> </a:t>
                      </a:r>
                      <a:r>
                        <a:rPr lang="en-US" sz="1200" dirty="0" err="1"/>
                        <a:t>liệu</a:t>
                      </a:r>
                      <a:r>
                        <a:rPr lang="en-US" sz="1200" dirty="0"/>
                        <a:t> </a:t>
                      </a:r>
                      <a:r>
                        <a:rPr lang="en-US" sz="1200" dirty="0" err="1"/>
                        <a:t>nhị</a:t>
                      </a:r>
                      <a:r>
                        <a:rPr lang="en-US" sz="1200" dirty="0"/>
                        <a:t> </a:t>
                      </a:r>
                      <a:r>
                        <a:rPr lang="en-US" sz="1200" dirty="0" err="1"/>
                        <a:t>phân</a:t>
                      </a:r>
                      <a:r>
                        <a:rPr lang="en-US" sz="1200" dirty="0"/>
                        <a:t> </a:t>
                      </a:r>
                      <a:r>
                        <a:rPr lang="en-US" sz="1200" dirty="0" err="1"/>
                        <a:t>có</a:t>
                      </a:r>
                      <a:r>
                        <a:rPr lang="en-US" sz="1200" dirty="0"/>
                        <a:t> </a:t>
                      </a:r>
                      <a:r>
                        <a:rPr lang="en-US" sz="1200" dirty="0" err="1"/>
                        <a:t>kích</a:t>
                      </a:r>
                      <a:r>
                        <a:rPr lang="en-US" sz="1200" dirty="0"/>
                        <a:t> </a:t>
                      </a:r>
                      <a:r>
                        <a:rPr lang="en-US" sz="1200" dirty="0" err="1"/>
                        <a:t>thước</a:t>
                      </a:r>
                      <a:r>
                        <a:rPr lang="en-US" sz="1200" dirty="0"/>
                        <a:t> </a:t>
                      </a:r>
                      <a:r>
                        <a:rPr lang="en-US" sz="1200" dirty="0" err="1"/>
                        <a:t>tối</a:t>
                      </a:r>
                      <a:r>
                        <a:rPr lang="en-US" sz="1200" dirty="0"/>
                        <a:t> </a:t>
                      </a:r>
                      <a:r>
                        <a:rPr lang="en-US" sz="1200" dirty="0" err="1"/>
                        <a:t>đa</a:t>
                      </a:r>
                      <a:r>
                        <a:rPr lang="en-US" sz="1200" dirty="0"/>
                        <a:t> 16,777,215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4839396"/>
                  </a:ext>
                </a:extLst>
              </a:tr>
              <a:tr h="370840">
                <a:tc>
                  <a:txBody>
                    <a:bodyPr/>
                    <a:lstStyle/>
                    <a:p>
                      <a:pPr>
                        <a:lnSpc>
                          <a:spcPct val="100000"/>
                        </a:lnSpc>
                      </a:pPr>
                      <a:r>
                        <a:rPr lang="en-US" sz="1200" dirty="0"/>
                        <a:t>LONGTEXT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Lưu</a:t>
                      </a:r>
                      <a:r>
                        <a:rPr lang="en-US" sz="1200" dirty="0"/>
                        <a:t> </a:t>
                      </a:r>
                      <a:r>
                        <a:rPr lang="en-US" sz="1200" dirty="0" err="1"/>
                        <a:t>trữ</a:t>
                      </a:r>
                      <a:r>
                        <a:rPr lang="en-US" sz="1200" dirty="0"/>
                        <a:t> </a:t>
                      </a:r>
                      <a:r>
                        <a:rPr lang="en-US" sz="1200" dirty="0" err="1"/>
                        <a:t>chuỗi</a:t>
                      </a:r>
                      <a:r>
                        <a:rPr lang="en-US" sz="1200" dirty="0"/>
                        <a:t> </a:t>
                      </a:r>
                      <a:r>
                        <a:rPr lang="en-US" sz="1200" dirty="0" err="1"/>
                        <a:t>ký</a:t>
                      </a:r>
                      <a:r>
                        <a:rPr lang="en-US" sz="1200" dirty="0"/>
                        <a:t> </a:t>
                      </a:r>
                      <a:r>
                        <a:rPr lang="en-US" sz="1200" dirty="0" err="1"/>
                        <a:t>tự</a:t>
                      </a:r>
                      <a:r>
                        <a:rPr lang="en-US" sz="1200" dirty="0"/>
                        <a:t> </a:t>
                      </a:r>
                      <a:r>
                        <a:rPr lang="en-US" sz="1200" dirty="0" err="1"/>
                        <a:t>có</a:t>
                      </a:r>
                      <a:r>
                        <a:rPr lang="en-US" sz="1200" dirty="0"/>
                        <a:t> </a:t>
                      </a:r>
                      <a:r>
                        <a:rPr lang="en-US" sz="1200" dirty="0" err="1"/>
                        <a:t>chiều</a:t>
                      </a:r>
                      <a:r>
                        <a:rPr lang="en-US" sz="1200" dirty="0"/>
                        <a:t> </a:t>
                      </a:r>
                      <a:r>
                        <a:rPr lang="en-US" sz="1200" dirty="0" err="1"/>
                        <a:t>dài</a:t>
                      </a:r>
                      <a:r>
                        <a:rPr lang="en-US" sz="1200" dirty="0"/>
                        <a:t> </a:t>
                      </a:r>
                      <a:r>
                        <a:rPr lang="en-US" sz="1200" dirty="0" err="1"/>
                        <a:t>tối</a:t>
                      </a:r>
                      <a:r>
                        <a:rPr lang="en-US" sz="1200" dirty="0"/>
                        <a:t> </a:t>
                      </a:r>
                      <a:r>
                        <a:rPr lang="en-US" sz="1200" dirty="0" err="1"/>
                        <a:t>đa</a:t>
                      </a:r>
                      <a:r>
                        <a:rPr lang="en-US" sz="1200" dirty="0"/>
                        <a:t> </a:t>
                      </a:r>
                      <a:r>
                        <a:rPr lang="en-US" sz="1200" dirty="0" err="1"/>
                        <a:t>là</a:t>
                      </a:r>
                      <a:r>
                        <a:rPr lang="en-US" sz="1200" dirty="0"/>
                        <a:t> 4,294,967,295 </a:t>
                      </a:r>
                      <a:r>
                        <a:rPr lang="en-US" sz="1200" dirty="0" err="1"/>
                        <a:t>ký</a:t>
                      </a:r>
                      <a:r>
                        <a:rPr lang="en-US" sz="1200" dirty="0"/>
                        <a:t> </a:t>
                      </a:r>
                      <a:r>
                        <a:rPr lang="en-US" sz="1200" dirty="0" err="1"/>
                        <a:t>tự</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449642"/>
                  </a:ext>
                </a:extLst>
              </a:tr>
              <a:tr h="370840">
                <a:tc>
                  <a:txBody>
                    <a:bodyPr/>
                    <a:lstStyle/>
                    <a:p>
                      <a:pPr>
                        <a:lnSpc>
                          <a:spcPct val="100000"/>
                        </a:lnSpc>
                      </a:pPr>
                      <a:r>
                        <a:rPr lang="en-US" sz="1200" dirty="0"/>
                        <a:t>LONGBLOB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Lưu</a:t>
                      </a:r>
                      <a:r>
                        <a:rPr lang="en-US" sz="1200" dirty="0"/>
                        <a:t> </a:t>
                      </a:r>
                      <a:r>
                        <a:rPr lang="en-US" sz="1200" dirty="0" err="1"/>
                        <a:t>trữ</a:t>
                      </a:r>
                      <a:r>
                        <a:rPr lang="en-US" sz="1200" dirty="0"/>
                        <a:t> </a:t>
                      </a:r>
                      <a:r>
                        <a:rPr lang="en-US" sz="1200" dirty="0" err="1"/>
                        <a:t>dữ</a:t>
                      </a:r>
                      <a:r>
                        <a:rPr lang="en-US" sz="1200" dirty="0"/>
                        <a:t> </a:t>
                      </a:r>
                      <a:r>
                        <a:rPr lang="en-US" sz="1200" dirty="0" err="1"/>
                        <a:t>liệu</a:t>
                      </a:r>
                      <a:r>
                        <a:rPr lang="en-US" sz="1200" dirty="0"/>
                        <a:t> </a:t>
                      </a:r>
                      <a:r>
                        <a:rPr lang="en-US" sz="1200" dirty="0" err="1"/>
                        <a:t>nhị</a:t>
                      </a:r>
                      <a:r>
                        <a:rPr lang="en-US" sz="1200" dirty="0"/>
                        <a:t> </a:t>
                      </a:r>
                      <a:r>
                        <a:rPr lang="en-US" sz="1200" dirty="0" err="1"/>
                        <a:t>phân</a:t>
                      </a:r>
                      <a:r>
                        <a:rPr lang="en-US" sz="1200" dirty="0"/>
                        <a:t> </a:t>
                      </a:r>
                      <a:r>
                        <a:rPr lang="en-US" sz="1200" dirty="0" err="1"/>
                        <a:t>có</a:t>
                      </a:r>
                      <a:r>
                        <a:rPr lang="en-US" sz="1200" dirty="0"/>
                        <a:t> </a:t>
                      </a:r>
                      <a:r>
                        <a:rPr lang="en-US" sz="1200" dirty="0" err="1"/>
                        <a:t>kích</a:t>
                      </a:r>
                      <a:r>
                        <a:rPr lang="en-US" sz="1200" dirty="0"/>
                        <a:t> </a:t>
                      </a:r>
                      <a:r>
                        <a:rPr lang="en-US" sz="1200" dirty="0" err="1"/>
                        <a:t>thước</a:t>
                      </a:r>
                      <a:r>
                        <a:rPr lang="en-US" sz="1200" dirty="0"/>
                        <a:t> </a:t>
                      </a:r>
                      <a:r>
                        <a:rPr lang="en-US" sz="1200" dirty="0" err="1"/>
                        <a:t>tối</a:t>
                      </a:r>
                      <a:r>
                        <a:rPr lang="en-US" sz="1200" dirty="0"/>
                        <a:t> </a:t>
                      </a:r>
                      <a:r>
                        <a:rPr lang="en-US" sz="1200" dirty="0" err="1"/>
                        <a:t>đa</a:t>
                      </a:r>
                      <a:r>
                        <a:rPr lang="en-US" sz="1200" dirty="0"/>
                        <a:t> </a:t>
                      </a:r>
                      <a:r>
                        <a:rPr lang="en-US" sz="1200" dirty="0" err="1"/>
                        <a:t>là</a:t>
                      </a:r>
                      <a:r>
                        <a:rPr lang="en-US" sz="1200" dirty="0"/>
                        <a:t> 4,294,967,295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1376208"/>
                  </a:ext>
                </a:extLst>
              </a:tr>
            </a:tbl>
          </a:graphicData>
        </a:graphic>
      </p:graphicFrame>
      <p:sp>
        <p:nvSpPr>
          <p:cNvPr id="7" name="TextBox 6">
            <a:extLst>
              <a:ext uri="{FF2B5EF4-FFF2-40B4-BE49-F238E27FC236}">
                <a16:creationId xmlns:a16="http://schemas.microsoft.com/office/drawing/2014/main" id="{D3EC2E4F-BE4E-4A41-AFD3-D5C13BD206FB}"/>
              </a:ext>
            </a:extLst>
          </p:cNvPr>
          <p:cNvSpPr txBox="1"/>
          <p:nvPr/>
        </p:nvSpPr>
        <p:spPr>
          <a:xfrm>
            <a:off x="1028125" y="1745114"/>
            <a:ext cx="9914197" cy="423449"/>
          </a:xfrm>
          <a:prstGeom prst="rect">
            <a:avLst/>
          </a:prstGeom>
          <a:noFill/>
        </p:spPr>
        <p:txBody>
          <a:bodyPr wrap="square" rtlCol="0">
            <a:spAutoFit/>
          </a:bodyPr>
          <a:lstStyle/>
          <a:p>
            <a:pPr>
              <a:lnSpc>
                <a:spcPct val="150000"/>
              </a:lnSpc>
            </a:pPr>
            <a:r>
              <a:rPr lang="en-US" sz="1600" b="1" dirty="0" err="1">
                <a:latin typeface="Calibri" panose="020F0502020204030204" pitchFamily="34" charset="0"/>
                <a:cs typeface="Calibri" panose="020F0502020204030204" pitchFamily="34" charset="0"/>
              </a:rPr>
              <a:t>Kiểu</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văn</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bản</a:t>
            </a:r>
            <a:r>
              <a:rPr lang="en-US" sz="1600" b="1" dirty="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graphicFrame>
        <p:nvGraphicFramePr>
          <p:cNvPr id="8" name="Table 2">
            <a:extLst>
              <a:ext uri="{FF2B5EF4-FFF2-40B4-BE49-F238E27FC236}">
                <a16:creationId xmlns:a16="http://schemas.microsoft.com/office/drawing/2014/main" id="{CC65B9CD-CB80-41AE-A008-B92D866CDC5D}"/>
              </a:ext>
            </a:extLst>
          </p:cNvPr>
          <p:cNvGraphicFramePr>
            <a:graphicFrameLocks noGrp="1"/>
          </p:cNvGraphicFramePr>
          <p:nvPr>
            <p:extLst>
              <p:ext uri="{D42A27DB-BD31-4B8C-83A1-F6EECF244321}">
                <p14:modId xmlns:p14="http://schemas.microsoft.com/office/powerpoint/2010/main" val="1324106154"/>
              </p:ext>
            </p:extLst>
          </p:nvPr>
        </p:nvGraphicFramePr>
        <p:xfrm>
          <a:off x="1921219" y="2195548"/>
          <a:ext cx="7268809" cy="4500880"/>
        </p:xfrm>
        <a:graphic>
          <a:graphicData uri="http://schemas.openxmlformats.org/drawingml/2006/table">
            <a:tbl>
              <a:tblPr firstRow="1" bandRow="1">
                <a:tableStyleId>{74C1A8A3-306A-4EB7-A6B1-4F7E0EB9C5D6}</a:tableStyleId>
              </a:tblPr>
              <a:tblGrid>
                <a:gridCol w="1444435">
                  <a:extLst>
                    <a:ext uri="{9D8B030D-6E8A-4147-A177-3AD203B41FA5}">
                      <a16:colId xmlns:a16="http://schemas.microsoft.com/office/drawing/2014/main" val="806364695"/>
                    </a:ext>
                  </a:extLst>
                </a:gridCol>
                <a:gridCol w="5824374">
                  <a:extLst>
                    <a:ext uri="{9D8B030D-6E8A-4147-A177-3AD203B41FA5}">
                      <a16:colId xmlns:a16="http://schemas.microsoft.com/office/drawing/2014/main" val="1228667548"/>
                    </a:ext>
                  </a:extLst>
                </a:gridCol>
              </a:tblGrid>
              <a:tr h="370840">
                <a:tc>
                  <a:txBody>
                    <a:bodyPr/>
                    <a:lstStyle/>
                    <a:p>
                      <a:pPr>
                        <a:lnSpc>
                          <a:spcPct val="100000"/>
                        </a:lnSpc>
                      </a:pPr>
                      <a:r>
                        <a:rPr lang="en-US" sz="1200" dirty="0" err="1"/>
                        <a:t>Kiểu</a:t>
                      </a:r>
                      <a:r>
                        <a:rPr lang="en-US" sz="1200" dirty="0"/>
                        <a:t> </a:t>
                      </a:r>
                      <a:r>
                        <a:rPr lang="en-US" sz="1200" dirty="0" err="1"/>
                        <a:t>dữ</a:t>
                      </a:r>
                      <a:r>
                        <a:rPr lang="en-US" sz="1200" dirty="0"/>
                        <a:t> </a:t>
                      </a:r>
                      <a:r>
                        <a:rPr lang="en-US" sz="1200" dirty="0" err="1"/>
                        <a:t>liệu</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200" dirty="0" err="1"/>
                        <a:t>Mô</a:t>
                      </a:r>
                      <a:r>
                        <a:rPr lang="en-US" sz="1200" dirty="0"/>
                        <a:t> </a:t>
                      </a:r>
                      <a:r>
                        <a:rPr lang="en-US" sz="1200" dirty="0" err="1"/>
                        <a:t>tả</a:t>
                      </a:r>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03287"/>
                  </a:ext>
                </a:extLst>
              </a:tr>
              <a:tr h="370840">
                <a:tc>
                  <a:txBody>
                    <a:bodyPr/>
                    <a:lstStyle/>
                    <a:p>
                      <a:r>
                        <a:rPr lang="en-US" sz="1200" dirty="0">
                          <a:effectLst/>
                        </a:rPr>
                        <a:t>TINYINT(size)</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200">
                          <a:effectLst/>
                        </a:rPr>
                        <a:t>Lưu trữ một số nguyên có giá trị từ -128 đến -127 hoặc 0 đến 255</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263812"/>
                  </a:ext>
                </a:extLst>
              </a:tr>
              <a:tr h="370840">
                <a:tc>
                  <a:txBody>
                    <a:bodyPr/>
                    <a:lstStyle/>
                    <a:p>
                      <a:r>
                        <a:rPr lang="en-US" sz="1200" dirty="0">
                          <a:effectLst/>
                        </a:rPr>
                        <a:t>SMALLINT(size)</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200" dirty="0">
                          <a:effectLst/>
                        </a:rPr>
                        <a:t>Lưu trữ một số nguyên có giá trị từ -32768 đến 32767 hoặc 0 đến 65535</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136970"/>
                  </a:ext>
                </a:extLst>
              </a:tr>
              <a:tr h="370840">
                <a:tc>
                  <a:txBody>
                    <a:bodyPr/>
                    <a:lstStyle/>
                    <a:p>
                      <a:r>
                        <a:rPr lang="en-US" sz="1200">
                          <a:effectLst/>
                        </a:rPr>
                        <a:t>MEDIUMINT(size)</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200" dirty="0">
                          <a:effectLst/>
                        </a:rPr>
                        <a:t>Lưu trữ một số nguyên có giá trị từ -8388608 đến 8388607 hoặc 0 đến 16777215</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727964"/>
                  </a:ext>
                </a:extLst>
              </a:tr>
              <a:tr h="370840">
                <a:tc>
                  <a:txBody>
                    <a:bodyPr/>
                    <a:lstStyle/>
                    <a:p>
                      <a:r>
                        <a:rPr lang="en-US" sz="1200">
                          <a:effectLst/>
                        </a:rPr>
                        <a:t>INT(size)</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200" dirty="0">
                          <a:effectLst/>
                        </a:rPr>
                        <a:t>Lưu trữ một số nguyên có giá trị từ -2147483648 đến 2147483647 hoặc 0 đến 4294967295</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962558"/>
                  </a:ext>
                </a:extLst>
              </a:tr>
              <a:tr h="370840">
                <a:tc>
                  <a:txBody>
                    <a:bodyPr/>
                    <a:lstStyle/>
                    <a:p>
                      <a:r>
                        <a:rPr lang="en-US" sz="1200">
                          <a:effectLst/>
                        </a:rPr>
                        <a:t>BIGINT(size)</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200" dirty="0">
                          <a:effectLst/>
                        </a:rPr>
                        <a:t>Lưu trữ một số nguyên có giá trị từ -9223372036854775808 đến 9223372036854775807 hoặc 0 đến 18446744073709551615.</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79151"/>
                  </a:ext>
                </a:extLst>
              </a:tr>
              <a:tr h="370840">
                <a:tc>
                  <a:txBody>
                    <a:bodyPr/>
                    <a:lstStyle/>
                    <a:p>
                      <a:r>
                        <a:rPr lang="en-US" sz="1200">
                          <a:effectLst/>
                        </a:rPr>
                        <a:t>FLOAT(size,d)</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200" dirty="0">
                          <a:effectLst/>
                        </a:rPr>
                        <a:t>Lưu trữ một số thập phân loại nhỏ (Ví dụ: 567.25). Tham số “size” dùng để xác định kích thước tối đa của phần nguyên (nằm bên trái dấu chấm). Tham số “d” dùng để xác định kích thước tối đa của phần thập phân (nằm bên phải dấu chấm).</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7899330"/>
                  </a:ext>
                </a:extLst>
              </a:tr>
              <a:tr h="370840">
                <a:tc>
                  <a:txBody>
                    <a:bodyPr/>
                    <a:lstStyle/>
                    <a:p>
                      <a:r>
                        <a:rPr lang="en-US" sz="1200">
                          <a:effectLst/>
                        </a:rPr>
                        <a:t>DOUBLE(size,d)</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200">
                          <a:effectLst/>
                        </a:rPr>
                        <a:t>Lưu trữ một số thập phân loại lớn. Tham số “size” dùng để xác định kích thước tối đa của phần nguyên (nằm bên trái dấu chấm). Tham số “d” dùng để xác định kích thước tối đa của phần thập phân (nằm bên phải dấu chấm).</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4839396"/>
                  </a:ext>
                </a:extLst>
              </a:tr>
              <a:tr h="370840">
                <a:tc>
                  <a:txBody>
                    <a:bodyPr/>
                    <a:lstStyle/>
                    <a:p>
                      <a:r>
                        <a:rPr lang="en-US" sz="1200">
                          <a:effectLst/>
                        </a:rPr>
                        <a:t>DECIMAL(size,d)</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1200" dirty="0">
                          <a:effectLst/>
                        </a:rPr>
                        <a:t>Lưu trữ như một chuỗi, cho phép một dấu thập phân cố định. Tham số “size” dùng để xác định kích thước tối đa của phần nguyên (nằm bên trái dấu chấm). Tham số “d” dùng để xác định kích thước tối đa của phần thập phân (nằm bên phải dấu chấm).</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449642"/>
                  </a:ext>
                </a:extLst>
              </a:tr>
            </a:tbl>
          </a:graphicData>
        </a:graphic>
      </p:graphicFrame>
      <p:sp>
        <p:nvSpPr>
          <p:cNvPr id="9" name="TextBox 8">
            <a:extLst>
              <a:ext uri="{FF2B5EF4-FFF2-40B4-BE49-F238E27FC236}">
                <a16:creationId xmlns:a16="http://schemas.microsoft.com/office/drawing/2014/main" id="{75C7BAB2-8068-48BC-A0AA-3A9B43AAF170}"/>
              </a:ext>
            </a:extLst>
          </p:cNvPr>
          <p:cNvSpPr txBox="1"/>
          <p:nvPr/>
        </p:nvSpPr>
        <p:spPr>
          <a:xfrm>
            <a:off x="1028125" y="1745114"/>
            <a:ext cx="9914197" cy="423449"/>
          </a:xfrm>
          <a:prstGeom prst="rect">
            <a:avLst/>
          </a:prstGeom>
          <a:noFill/>
        </p:spPr>
        <p:txBody>
          <a:bodyPr wrap="square" rtlCol="0">
            <a:spAutoFit/>
          </a:bodyPr>
          <a:lstStyle/>
          <a:p>
            <a:pPr>
              <a:lnSpc>
                <a:spcPct val="150000"/>
              </a:lnSpc>
            </a:pPr>
            <a:r>
              <a:rPr lang="en-US" sz="1600" b="1" dirty="0" err="1">
                <a:latin typeface="Calibri" panose="020F0502020204030204" pitchFamily="34" charset="0"/>
                <a:cs typeface="Calibri" panose="020F0502020204030204" pitchFamily="34" charset="0"/>
              </a:rPr>
              <a:t>Kiểu</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số</a:t>
            </a:r>
            <a:r>
              <a:rPr lang="en-US" sz="1600" b="1" dirty="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graphicFrame>
        <p:nvGraphicFramePr>
          <p:cNvPr id="10" name="Table 2">
            <a:extLst>
              <a:ext uri="{FF2B5EF4-FFF2-40B4-BE49-F238E27FC236}">
                <a16:creationId xmlns:a16="http://schemas.microsoft.com/office/drawing/2014/main" id="{A610E1CE-5929-4FC2-A989-FE78636F8ADA}"/>
              </a:ext>
            </a:extLst>
          </p:cNvPr>
          <p:cNvGraphicFramePr>
            <a:graphicFrameLocks noGrp="1"/>
          </p:cNvGraphicFramePr>
          <p:nvPr>
            <p:extLst>
              <p:ext uri="{D42A27DB-BD31-4B8C-83A1-F6EECF244321}">
                <p14:modId xmlns:p14="http://schemas.microsoft.com/office/powerpoint/2010/main" val="1468707379"/>
              </p:ext>
            </p:extLst>
          </p:nvPr>
        </p:nvGraphicFramePr>
        <p:xfrm>
          <a:off x="1921219" y="2178812"/>
          <a:ext cx="7268809" cy="2509520"/>
        </p:xfrm>
        <a:graphic>
          <a:graphicData uri="http://schemas.openxmlformats.org/drawingml/2006/table">
            <a:tbl>
              <a:tblPr firstRow="1" bandRow="1">
                <a:tableStyleId>{74C1A8A3-306A-4EB7-A6B1-4F7E0EB9C5D6}</a:tableStyleId>
              </a:tblPr>
              <a:tblGrid>
                <a:gridCol w="1444435">
                  <a:extLst>
                    <a:ext uri="{9D8B030D-6E8A-4147-A177-3AD203B41FA5}">
                      <a16:colId xmlns:a16="http://schemas.microsoft.com/office/drawing/2014/main" val="806364695"/>
                    </a:ext>
                  </a:extLst>
                </a:gridCol>
                <a:gridCol w="5824374">
                  <a:extLst>
                    <a:ext uri="{9D8B030D-6E8A-4147-A177-3AD203B41FA5}">
                      <a16:colId xmlns:a16="http://schemas.microsoft.com/office/drawing/2014/main" val="1228667548"/>
                    </a:ext>
                  </a:extLst>
                </a:gridCol>
              </a:tblGrid>
              <a:tr h="370840">
                <a:tc>
                  <a:txBody>
                    <a:bodyPr/>
                    <a:lstStyle/>
                    <a:p>
                      <a:pPr>
                        <a:lnSpc>
                          <a:spcPct val="100000"/>
                        </a:lnSpc>
                      </a:pPr>
                      <a:r>
                        <a:rPr lang="en-US" sz="1400" dirty="0" err="1"/>
                        <a:t>Kiểu</a:t>
                      </a:r>
                      <a:r>
                        <a:rPr lang="en-US" sz="1400" dirty="0"/>
                        <a:t> </a:t>
                      </a:r>
                      <a:r>
                        <a:rPr lang="en-US" sz="1400" dirty="0" err="1"/>
                        <a:t>dữ</a:t>
                      </a:r>
                      <a:r>
                        <a:rPr lang="en-US" sz="1400" dirty="0"/>
                        <a:t> </a:t>
                      </a:r>
                      <a:r>
                        <a:rPr lang="en-US" sz="1400" dirty="0" err="1"/>
                        <a:t>liệu</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400" dirty="0" err="1"/>
                        <a:t>Mô</a:t>
                      </a:r>
                      <a:r>
                        <a:rPr lang="en-US" sz="1400" dirty="0"/>
                        <a:t> </a:t>
                      </a:r>
                      <a:r>
                        <a:rPr lang="en-US" sz="1400" dirty="0" err="1"/>
                        <a:t>tả</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03287"/>
                  </a:ext>
                </a:extLst>
              </a:tr>
              <a:tr h="370840">
                <a:tc>
                  <a:txBody>
                    <a:bodyPr/>
                    <a:lstStyle/>
                    <a:p>
                      <a:r>
                        <a:rPr lang="en-US" dirty="0">
                          <a:effectLst/>
                        </a:rPr>
                        <a:t>DATE()</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effectLst/>
                        </a:rPr>
                        <a:t>Lưu trữ một ngày theo định dạng YYYY-MM-DD (Ví dụ: 2016-09-12 tức là lưu ngày 12 tháng 9 năm 2016)</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263812"/>
                  </a:ext>
                </a:extLst>
              </a:tr>
              <a:tr h="370840">
                <a:tc>
                  <a:txBody>
                    <a:bodyPr/>
                    <a:lstStyle/>
                    <a:p>
                      <a:r>
                        <a:rPr lang="en-US">
                          <a:effectLst/>
                        </a:rPr>
                        <a:t>TIME()</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dirty="0">
                          <a:effectLst/>
                        </a:rPr>
                        <a:t>Lưu trữ thời gian theo định dạng HH:MI:SS (Ví dụ 17:25:36 tức là lưu 17 giờ 25 phút 36 giây)</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136970"/>
                  </a:ext>
                </a:extLst>
              </a:tr>
              <a:tr h="370840">
                <a:tc>
                  <a:txBody>
                    <a:bodyPr/>
                    <a:lstStyle/>
                    <a:p>
                      <a:r>
                        <a:rPr lang="en-US">
                          <a:effectLst/>
                        </a:rPr>
                        <a:t>YEAR()</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effectLst/>
                        </a:rPr>
                        <a:t>Lưu trữ một năm theo định dạng hai số hoặc bốn số</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727964"/>
                  </a:ext>
                </a:extLst>
              </a:tr>
              <a:tr h="370840">
                <a:tc>
                  <a:txBody>
                    <a:bodyPr/>
                    <a:lstStyle/>
                    <a:p>
                      <a:r>
                        <a:rPr lang="en-US">
                          <a:effectLst/>
                        </a:rPr>
                        <a:t>DATETIME()</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dirty="0">
                          <a:effectLst/>
                        </a:rPr>
                        <a:t>Lưu trữ một ngày cùng với thời gian theo định dạng YYYY-MM-DD HH:MI:SS (Ví dụ: 2016-09-12 17:25:36 tức là lưu ngày 12 tháng 9 năm 2016 lúc 17 giờ 25 phút 36 giây)</a:t>
                      </a:r>
                    </a:p>
                  </a:txBody>
                  <a:tcPr marL="95250" marR="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962558"/>
                  </a:ext>
                </a:extLst>
              </a:tr>
            </a:tbl>
          </a:graphicData>
        </a:graphic>
      </p:graphicFrame>
      <p:sp>
        <p:nvSpPr>
          <p:cNvPr id="11" name="TextBox 10">
            <a:extLst>
              <a:ext uri="{FF2B5EF4-FFF2-40B4-BE49-F238E27FC236}">
                <a16:creationId xmlns:a16="http://schemas.microsoft.com/office/drawing/2014/main" id="{3F44ECB1-EE67-4F4D-85AC-9AC0E9C0BA83}"/>
              </a:ext>
            </a:extLst>
          </p:cNvPr>
          <p:cNvSpPr txBox="1"/>
          <p:nvPr/>
        </p:nvSpPr>
        <p:spPr>
          <a:xfrm>
            <a:off x="1028125" y="1728378"/>
            <a:ext cx="9914197" cy="423449"/>
          </a:xfrm>
          <a:prstGeom prst="rect">
            <a:avLst/>
          </a:prstGeom>
          <a:noFill/>
        </p:spPr>
        <p:txBody>
          <a:bodyPr wrap="square" rtlCol="0">
            <a:spAutoFit/>
          </a:bodyPr>
          <a:lstStyle/>
          <a:p>
            <a:pPr>
              <a:lnSpc>
                <a:spcPct val="150000"/>
              </a:lnSpc>
            </a:pPr>
            <a:r>
              <a:rPr lang="en-US" sz="1600" b="1" dirty="0" err="1">
                <a:latin typeface="Calibri" panose="020F0502020204030204" pitchFamily="34" charset="0"/>
                <a:cs typeface="Calibri" panose="020F0502020204030204" pitchFamily="34" charset="0"/>
              </a:rPr>
              <a:t>Kiểu</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ngày</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tháng</a:t>
            </a:r>
            <a:r>
              <a:rPr lang="en-US" sz="1600" b="1" dirty="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313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grpId="1" nodeType="clickEffect">
                                  <p:stCondLst>
                                    <p:cond delay="0"/>
                                  </p:stCondLst>
                                  <p:childTnLst>
                                    <p:animEffect transition="out" filter="fade">
                                      <p:cBhvr>
                                        <p:cTn id="25" dur="1000"/>
                                        <p:tgtEl>
                                          <p:spTgt spid="7"/>
                                        </p:tgtEl>
                                      </p:cBhvr>
                                    </p:animEffect>
                                    <p:anim calcmode="lin" valueType="num">
                                      <p:cBhvr>
                                        <p:cTn id="26" dur="1000"/>
                                        <p:tgtEl>
                                          <p:spTgt spid="7"/>
                                        </p:tgtEl>
                                        <p:attrNameLst>
                                          <p:attrName>ppt_x</p:attrName>
                                        </p:attrNameLst>
                                      </p:cBhvr>
                                      <p:tavLst>
                                        <p:tav tm="0">
                                          <p:val>
                                            <p:strVal val="ppt_x"/>
                                          </p:val>
                                        </p:tav>
                                        <p:tav tm="100000">
                                          <p:val>
                                            <p:strVal val="ppt_x"/>
                                          </p:val>
                                        </p:tav>
                                      </p:tavLst>
                                    </p:anim>
                                    <p:anim calcmode="lin" valueType="num">
                                      <p:cBhvr>
                                        <p:cTn id="27" dur="1000"/>
                                        <p:tgtEl>
                                          <p:spTgt spid="7"/>
                                        </p:tgtEl>
                                        <p:attrNameLst>
                                          <p:attrName>ppt_y</p:attrName>
                                        </p:attrNameLst>
                                      </p:cBhvr>
                                      <p:tavLst>
                                        <p:tav tm="0">
                                          <p:val>
                                            <p:strVal val="ppt_y"/>
                                          </p:val>
                                        </p:tav>
                                        <p:tav tm="100000">
                                          <p:val>
                                            <p:strVal val="ppt_y+.1"/>
                                          </p:val>
                                        </p:tav>
                                      </p:tavLst>
                                    </p:anim>
                                    <p:set>
                                      <p:cBhvr>
                                        <p:cTn id="28" dur="1" fill="hold">
                                          <p:stCondLst>
                                            <p:cond delay="999"/>
                                          </p:stCondLst>
                                        </p:cTn>
                                        <p:tgtEl>
                                          <p:spTgt spid="7"/>
                                        </p:tgtEl>
                                        <p:attrNameLst>
                                          <p:attrName>style.visibility</p:attrName>
                                        </p:attrNameLst>
                                      </p:cBhvr>
                                      <p:to>
                                        <p:strVal val="hidden"/>
                                      </p:to>
                                    </p:set>
                                  </p:childTnLst>
                                </p:cTn>
                              </p:par>
                              <p:par>
                                <p:cTn id="29" presetID="42" presetClass="exit" presetSubtype="0" fill="hold" nodeType="withEffect">
                                  <p:stCondLst>
                                    <p:cond delay="0"/>
                                  </p:stCondLst>
                                  <p:childTnLst>
                                    <p:animEffect transition="out" filter="fade">
                                      <p:cBhvr>
                                        <p:cTn id="30" dur="1000"/>
                                        <p:tgtEl>
                                          <p:spTgt spid="2"/>
                                        </p:tgtEl>
                                      </p:cBhvr>
                                    </p:animEffect>
                                    <p:anim calcmode="lin" valueType="num">
                                      <p:cBhvr>
                                        <p:cTn id="31" dur="1000"/>
                                        <p:tgtEl>
                                          <p:spTgt spid="2"/>
                                        </p:tgtEl>
                                        <p:attrNameLst>
                                          <p:attrName>ppt_x</p:attrName>
                                        </p:attrNameLst>
                                      </p:cBhvr>
                                      <p:tavLst>
                                        <p:tav tm="0">
                                          <p:val>
                                            <p:strVal val="ppt_x"/>
                                          </p:val>
                                        </p:tav>
                                        <p:tav tm="100000">
                                          <p:val>
                                            <p:strVal val="ppt_x"/>
                                          </p:val>
                                        </p:tav>
                                      </p:tavLst>
                                    </p:anim>
                                    <p:anim calcmode="lin" valueType="num">
                                      <p:cBhvr>
                                        <p:cTn id="32" dur="1000"/>
                                        <p:tgtEl>
                                          <p:spTgt spid="2"/>
                                        </p:tgtEl>
                                        <p:attrNameLst>
                                          <p:attrName>ppt_y</p:attrName>
                                        </p:attrNameLst>
                                      </p:cBhvr>
                                      <p:tavLst>
                                        <p:tav tm="0">
                                          <p:val>
                                            <p:strVal val="ppt_y"/>
                                          </p:val>
                                        </p:tav>
                                        <p:tav tm="100000">
                                          <p:val>
                                            <p:strVal val="ppt_y+.1"/>
                                          </p:val>
                                        </p:tav>
                                      </p:tavLst>
                                    </p:anim>
                                    <p:set>
                                      <p:cBhvr>
                                        <p:cTn id="33" dur="1" fill="hold">
                                          <p:stCondLst>
                                            <p:cond delay="999"/>
                                          </p:stCondLst>
                                        </p:cTn>
                                        <p:tgtEl>
                                          <p:spTgt spid="2"/>
                                        </p:tgtEl>
                                        <p:attrNameLst>
                                          <p:attrName>style.visibility</p:attrName>
                                        </p:attrNameLst>
                                      </p:cBhvr>
                                      <p:to>
                                        <p:strVal val="hidden"/>
                                      </p:to>
                                    </p:set>
                                  </p:childTnLst>
                                </p:cTn>
                              </p:par>
                              <p:par>
                                <p:cTn id="34" presetID="42"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xit" presetSubtype="0" fill="hold" grpId="1" nodeType="clickEffect">
                                  <p:stCondLst>
                                    <p:cond delay="0"/>
                                  </p:stCondLst>
                                  <p:childTnLst>
                                    <p:animEffect transition="out" filter="fade">
                                      <p:cBhvr>
                                        <p:cTn id="47" dur="1000"/>
                                        <p:tgtEl>
                                          <p:spTgt spid="9"/>
                                        </p:tgtEl>
                                      </p:cBhvr>
                                    </p:animEffect>
                                    <p:anim calcmode="lin" valueType="num">
                                      <p:cBhvr>
                                        <p:cTn id="48" dur="1000"/>
                                        <p:tgtEl>
                                          <p:spTgt spid="9"/>
                                        </p:tgtEl>
                                        <p:attrNameLst>
                                          <p:attrName>ppt_x</p:attrName>
                                        </p:attrNameLst>
                                      </p:cBhvr>
                                      <p:tavLst>
                                        <p:tav tm="0">
                                          <p:val>
                                            <p:strVal val="ppt_x"/>
                                          </p:val>
                                        </p:tav>
                                        <p:tav tm="100000">
                                          <p:val>
                                            <p:strVal val="ppt_x"/>
                                          </p:val>
                                        </p:tav>
                                      </p:tavLst>
                                    </p:anim>
                                    <p:anim calcmode="lin" valueType="num">
                                      <p:cBhvr>
                                        <p:cTn id="49" dur="1000"/>
                                        <p:tgtEl>
                                          <p:spTgt spid="9"/>
                                        </p:tgtEl>
                                        <p:attrNameLst>
                                          <p:attrName>ppt_y</p:attrName>
                                        </p:attrNameLst>
                                      </p:cBhvr>
                                      <p:tavLst>
                                        <p:tav tm="0">
                                          <p:val>
                                            <p:strVal val="ppt_y"/>
                                          </p:val>
                                        </p:tav>
                                        <p:tav tm="100000">
                                          <p:val>
                                            <p:strVal val="ppt_y+.1"/>
                                          </p:val>
                                        </p:tav>
                                      </p:tavLst>
                                    </p:anim>
                                    <p:set>
                                      <p:cBhvr>
                                        <p:cTn id="50" dur="1" fill="hold">
                                          <p:stCondLst>
                                            <p:cond delay="999"/>
                                          </p:stCondLst>
                                        </p:cTn>
                                        <p:tgtEl>
                                          <p:spTgt spid="9"/>
                                        </p:tgtEl>
                                        <p:attrNameLst>
                                          <p:attrName>style.visibility</p:attrName>
                                        </p:attrNameLst>
                                      </p:cBhvr>
                                      <p:to>
                                        <p:strVal val="hidden"/>
                                      </p:to>
                                    </p:set>
                                  </p:childTnLst>
                                </p:cTn>
                              </p:par>
                              <p:par>
                                <p:cTn id="51" presetID="42" presetClass="exit" presetSubtype="0" fill="hold" nodeType="withEffect">
                                  <p:stCondLst>
                                    <p:cond delay="0"/>
                                  </p:stCondLst>
                                  <p:childTnLst>
                                    <p:animEffect transition="out" filter="fade">
                                      <p:cBhvr>
                                        <p:cTn id="52" dur="1000"/>
                                        <p:tgtEl>
                                          <p:spTgt spid="8"/>
                                        </p:tgtEl>
                                      </p:cBhvr>
                                    </p:animEffect>
                                    <p:anim calcmode="lin" valueType="num">
                                      <p:cBhvr>
                                        <p:cTn id="53" dur="1000"/>
                                        <p:tgtEl>
                                          <p:spTgt spid="8"/>
                                        </p:tgtEl>
                                        <p:attrNameLst>
                                          <p:attrName>ppt_x</p:attrName>
                                        </p:attrNameLst>
                                      </p:cBhvr>
                                      <p:tavLst>
                                        <p:tav tm="0">
                                          <p:val>
                                            <p:strVal val="ppt_x"/>
                                          </p:val>
                                        </p:tav>
                                        <p:tav tm="100000">
                                          <p:val>
                                            <p:strVal val="ppt_x"/>
                                          </p:val>
                                        </p:tav>
                                      </p:tavLst>
                                    </p:anim>
                                    <p:anim calcmode="lin" valueType="num">
                                      <p:cBhvr>
                                        <p:cTn id="54" dur="1000"/>
                                        <p:tgtEl>
                                          <p:spTgt spid="8"/>
                                        </p:tgtEl>
                                        <p:attrNameLst>
                                          <p:attrName>ppt_y</p:attrName>
                                        </p:attrNameLst>
                                      </p:cBhvr>
                                      <p:tavLst>
                                        <p:tav tm="0">
                                          <p:val>
                                            <p:strVal val="ppt_y"/>
                                          </p:val>
                                        </p:tav>
                                        <p:tav tm="100000">
                                          <p:val>
                                            <p:strVal val="ppt_y+.1"/>
                                          </p:val>
                                        </p:tav>
                                      </p:tavLst>
                                    </p:anim>
                                    <p:set>
                                      <p:cBhvr>
                                        <p:cTn id="55" dur="1" fill="hold">
                                          <p:stCondLst>
                                            <p:cond delay="999"/>
                                          </p:stCondLst>
                                        </p:cTn>
                                        <p:tgtEl>
                                          <p:spTgt spid="8"/>
                                        </p:tgtEl>
                                        <p:attrNameLst>
                                          <p:attrName>style.visibility</p:attrName>
                                        </p:attrNameLst>
                                      </p:cBhvr>
                                      <p:to>
                                        <p:strVal val="hidden"/>
                                      </p:to>
                                    </p:set>
                                  </p:childTnLst>
                                </p:cTn>
                              </p:par>
                              <p:par>
                                <p:cTn id="56" presetID="42"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1000"/>
                                        <p:tgtEl>
                                          <p:spTgt spid="10"/>
                                        </p:tgtEl>
                                      </p:cBhvr>
                                    </p:animEffect>
                                    <p:anim calcmode="lin" valueType="num">
                                      <p:cBhvr>
                                        <p:cTn id="64" dur="1000" fill="hold"/>
                                        <p:tgtEl>
                                          <p:spTgt spid="10"/>
                                        </p:tgtEl>
                                        <p:attrNameLst>
                                          <p:attrName>ppt_x</p:attrName>
                                        </p:attrNameLst>
                                      </p:cBhvr>
                                      <p:tavLst>
                                        <p:tav tm="0">
                                          <p:val>
                                            <p:strVal val="#ppt_x"/>
                                          </p:val>
                                        </p:tav>
                                        <p:tav tm="100000">
                                          <p:val>
                                            <p:strVal val="#ppt_x"/>
                                          </p:val>
                                        </p:tav>
                                      </p:tavLst>
                                    </p:anim>
                                    <p:anim calcmode="lin" valueType="num">
                                      <p:cBhvr>
                                        <p:cTn id="6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grpId="1" nodeType="clickEffect">
                                  <p:stCondLst>
                                    <p:cond delay="0"/>
                                  </p:stCondLst>
                                  <p:childTnLst>
                                    <p:animEffect transition="out" filter="fade">
                                      <p:cBhvr>
                                        <p:cTn id="69" dur="1000"/>
                                        <p:tgtEl>
                                          <p:spTgt spid="11"/>
                                        </p:tgtEl>
                                      </p:cBhvr>
                                    </p:animEffect>
                                    <p:anim calcmode="lin" valueType="num">
                                      <p:cBhvr>
                                        <p:cTn id="70" dur="1000"/>
                                        <p:tgtEl>
                                          <p:spTgt spid="11"/>
                                        </p:tgtEl>
                                        <p:attrNameLst>
                                          <p:attrName>ppt_x</p:attrName>
                                        </p:attrNameLst>
                                      </p:cBhvr>
                                      <p:tavLst>
                                        <p:tav tm="0">
                                          <p:val>
                                            <p:strVal val="ppt_x"/>
                                          </p:val>
                                        </p:tav>
                                        <p:tav tm="100000">
                                          <p:val>
                                            <p:strVal val="ppt_x"/>
                                          </p:val>
                                        </p:tav>
                                      </p:tavLst>
                                    </p:anim>
                                    <p:anim calcmode="lin" valueType="num">
                                      <p:cBhvr>
                                        <p:cTn id="71" dur="1000"/>
                                        <p:tgtEl>
                                          <p:spTgt spid="11"/>
                                        </p:tgtEl>
                                        <p:attrNameLst>
                                          <p:attrName>ppt_y</p:attrName>
                                        </p:attrNameLst>
                                      </p:cBhvr>
                                      <p:tavLst>
                                        <p:tav tm="0">
                                          <p:val>
                                            <p:strVal val="ppt_y"/>
                                          </p:val>
                                        </p:tav>
                                        <p:tav tm="100000">
                                          <p:val>
                                            <p:strVal val="ppt_y+.1"/>
                                          </p:val>
                                        </p:tav>
                                      </p:tavLst>
                                    </p:anim>
                                    <p:set>
                                      <p:cBhvr>
                                        <p:cTn id="72" dur="1" fill="hold">
                                          <p:stCondLst>
                                            <p:cond delay="999"/>
                                          </p:stCondLst>
                                        </p:cTn>
                                        <p:tgtEl>
                                          <p:spTgt spid="11"/>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10"/>
                                        </p:tgtEl>
                                      </p:cBhvr>
                                    </p:animEffect>
                                    <p:anim calcmode="lin" valueType="num">
                                      <p:cBhvr>
                                        <p:cTn id="75" dur="1000"/>
                                        <p:tgtEl>
                                          <p:spTgt spid="10"/>
                                        </p:tgtEl>
                                        <p:attrNameLst>
                                          <p:attrName>ppt_x</p:attrName>
                                        </p:attrNameLst>
                                      </p:cBhvr>
                                      <p:tavLst>
                                        <p:tav tm="0">
                                          <p:val>
                                            <p:strVal val="ppt_x"/>
                                          </p:val>
                                        </p:tav>
                                        <p:tav tm="100000">
                                          <p:val>
                                            <p:strVal val="ppt_x"/>
                                          </p:val>
                                        </p:tav>
                                      </p:tavLst>
                                    </p:anim>
                                    <p:anim calcmode="lin" valueType="num">
                                      <p:cBhvr>
                                        <p:cTn id="76" dur="1000"/>
                                        <p:tgtEl>
                                          <p:spTgt spid="10"/>
                                        </p:tgtEl>
                                        <p:attrNameLst>
                                          <p:attrName>ppt_y</p:attrName>
                                        </p:attrNameLst>
                                      </p:cBhvr>
                                      <p:tavLst>
                                        <p:tav tm="0">
                                          <p:val>
                                            <p:strVal val="ppt_y"/>
                                          </p:val>
                                        </p:tav>
                                        <p:tav tm="100000">
                                          <p:val>
                                            <p:strVal val="ppt_y+.1"/>
                                          </p:val>
                                        </p:tav>
                                      </p:tavLst>
                                    </p:anim>
                                    <p:set>
                                      <p:cBhvr>
                                        <p:cTn id="77"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 grpId="0"/>
      <p:bldP spid="7" grpId="1"/>
      <p:bldP spid="9" grpId="0"/>
      <p:bldP spid="9" grpId="1"/>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1" y="1281430"/>
            <a:ext cx="6101715" cy="3304540"/>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3" name="矩形 2"/>
          <p:cNvSpPr/>
          <p:nvPr/>
        </p:nvSpPr>
        <p:spPr>
          <a:xfrm>
            <a:off x="6105527" y="1281430"/>
            <a:ext cx="6101715" cy="3304540"/>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4" name="矩形 3"/>
          <p:cNvSpPr/>
          <p:nvPr/>
        </p:nvSpPr>
        <p:spPr>
          <a:xfrm>
            <a:off x="1174115" y="1281430"/>
            <a:ext cx="3276600" cy="55943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Arial" panose="020B0604020202020204" pitchFamily="34" charset="0"/>
              <a:cs typeface="Arial" panose="020B0604020202020204" pitchFamily="34" charset="0"/>
            </a:endParaRPr>
          </a:p>
        </p:txBody>
      </p:sp>
      <p:sp>
        <p:nvSpPr>
          <p:cNvPr id="8" name="文本框 7"/>
          <p:cNvSpPr txBox="1"/>
          <p:nvPr/>
        </p:nvSpPr>
        <p:spPr>
          <a:xfrm>
            <a:off x="1536065" y="1484632"/>
            <a:ext cx="2552700" cy="830997"/>
          </a:xfrm>
          <a:prstGeom prst="rect">
            <a:avLst/>
          </a:prstGeom>
          <a:noFill/>
        </p:spPr>
        <p:txBody>
          <a:bodyPr wrap="square" rtlCol="0">
            <a:spAutoFit/>
          </a:bodyPr>
          <a:lstStyle/>
          <a:p>
            <a:pPr algn="l"/>
            <a:r>
              <a:rPr lang="en-US" altLang="zh-CN" sz="48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rPr>
              <a:t>Phần</a:t>
            </a:r>
            <a:r>
              <a:rPr lang="en-US" altLang="zh-CN" sz="4800" b="1" dirty="0">
                <a:solidFill>
                  <a:schemeClr val="bg1"/>
                </a:solidFill>
                <a:latin typeface="Arial" panose="020B0604020202020204" pitchFamily="34" charset="0"/>
                <a:ea typeface="Microsoft YaHei UI" panose="020B0503020204020204" pitchFamily="34" charset="-122"/>
                <a:cs typeface="Arial" panose="020B0604020202020204" pitchFamily="34" charset="0"/>
              </a:rPr>
              <a:t> 2</a:t>
            </a:r>
            <a:endParaRPr lang="en-US" altLang="zh-CN" sz="4800" b="1" dirty="0">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1174115" y="2346407"/>
            <a:ext cx="3276600" cy="707886"/>
          </a:xfrm>
          <a:prstGeom prst="rect">
            <a:avLst/>
          </a:prstGeom>
          <a:noFill/>
        </p:spPr>
        <p:txBody>
          <a:bodyPr wrap="square" rtlCol="0">
            <a:spAutoFit/>
          </a:bodyPr>
          <a:lstStyle/>
          <a:p>
            <a:pPr algn="ct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B. Thao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tác</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khởi</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tạo</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sửa</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a:t>
            </a:r>
            <a:r>
              <a:rPr lang="en-US" altLang="zh-CN" sz="2000" b="1" dirty="0" err="1">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xoá</a:t>
            </a:r>
            <a:r>
              <a:rPr lang="en-US" altLang="zh-CN" sz="2000" b="1" dirty="0">
                <a:solidFill>
                  <a:schemeClr val="bg1"/>
                </a:solidFill>
                <a:latin typeface="Arial" panose="020B0604020202020204" pitchFamily="34" charset="0"/>
                <a:ea typeface="Microsoft YaHei UI" panose="020B0503020204020204" pitchFamily="34" charset="-122"/>
                <a:cs typeface="Arial" panose="020B0604020202020204" pitchFamily="34" charset="0"/>
                <a:sym typeface="+mn-ea"/>
              </a:rPr>
              <a:t> table</a:t>
            </a:r>
            <a:endParaRPr lang="zh-CN" altLang="en-US" sz="1867" b="1"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584064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360"/>
                                          </p:val>
                                        </p:tav>
                                        <p:tav tm="100000">
                                          <p:val>
                                            <p:fltVal val="0"/>
                                          </p:val>
                                        </p:tav>
                                      </p:tavLst>
                                    </p:anim>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8"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TextBox 27"/>
          <p:cNvSpPr txBox="1"/>
          <p:nvPr/>
        </p:nvSpPr>
        <p:spPr>
          <a:xfrm>
            <a:off x="810892" y="1059191"/>
            <a:ext cx="5014514" cy="350865"/>
          </a:xfrm>
          <a:prstGeom prst="rect">
            <a:avLst/>
          </a:prstGeom>
          <a:noFill/>
        </p:spPr>
        <p:txBody>
          <a:bodyPr wrap="none" rtlCol="0">
            <a:spAutoFit/>
          </a:bodyPr>
          <a:lstStyle/>
          <a:p>
            <a:r>
              <a:rPr lang="en-US" sz="1680" b="1" dirty="0" err="1"/>
              <a:t>Cú</a:t>
            </a:r>
            <a:r>
              <a:rPr lang="en-US" sz="1680" b="1" dirty="0"/>
              <a:t> </a:t>
            </a:r>
            <a:r>
              <a:rPr lang="en-US" sz="1680" b="1" dirty="0" err="1"/>
              <a:t>pháp</a:t>
            </a:r>
            <a:r>
              <a:rPr lang="en-US" sz="1680" b="1" dirty="0"/>
              <a:t> </a:t>
            </a:r>
            <a:r>
              <a:rPr lang="en-US" sz="1680" b="1" dirty="0" err="1"/>
              <a:t>khởi</a:t>
            </a:r>
            <a:r>
              <a:rPr lang="en-US" sz="1680" b="1" dirty="0"/>
              <a:t> </a:t>
            </a:r>
            <a:r>
              <a:rPr lang="en-US" sz="1680" b="1" dirty="0" err="1"/>
              <a:t>tạo</a:t>
            </a:r>
            <a:r>
              <a:rPr lang="en-US" sz="1680" b="1" dirty="0"/>
              <a:t> </a:t>
            </a:r>
            <a:r>
              <a:rPr lang="en-US" sz="1680" b="1" dirty="0" err="1"/>
              <a:t>bảng</a:t>
            </a:r>
            <a:r>
              <a:rPr lang="en-US" sz="1680" b="1" dirty="0"/>
              <a:t> </a:t>
            </a:r>
            <a:r>
              <a:rPr lang="en-US" sz="1680" b="1" dirty="0" err="1"/>
              <a:t>bằng</a:t>
            </a:r>
            <a:r>
              <a:rPr lang="en-US" sz="1680" b="1" dirty="0"/>
              <a:t> </a:t>
            </a:r>
            <a:r>
              <a:rPr lang="en-US" sz="1680" b="1" dirty="0" err="1"/>
              <a:t>lệnh</a:t>
            </a:r>
            <a:r>
              <a:rPr lang="en-US" sz="1680" b="1" dirty="0"/>
              <a:t> </a:t>
            </a:r>
            <a:r>
              <a:rPr lang="en-US" sz="1680" b="1" dirty="0" err="1"/>
              <a:t>trong</a:t>
            </a:r>
            <a:r>
              <a:rPr lang="en-US" sz="1680" b="1" dirty="0"/>
              <a:t> MySQL</a:t>
            </a:r>
            <a:endParaRPr lang="vi-VN" sz="1680" dirty="0"/>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Thao </a:t>
            </a:r>
            <a:r>
              <a:rPr lang="en-US" sz="3600" dirty="0" err="1">
                <a:solidFill>
                  <a:schemeClr val="lt1"/>
                </a:solidFill>
                <a:latin typeface="Calibri"/>
                <a:ea typeface="Calibri"/>
                <a:cs typeface="Calibri"/>
                <a:sym typeface="Calibri"/>
              </a:rPr>
              <a:t>tác</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khởi</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tạo</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bảng</a:t>
            </a:r>
            <a:endParaRPr dirty="0"/>
          </a:p>
        </p:txBody>
      </p:sp>
      <p:sp>
        <p:nvSpPr>
          <p:cNvPr id="10" name="TextBox 9">
            <a:extLst>
              <a:ext uri="{FF2B5EF4-FFF2-40B4-BE49-F238E27FC236}">
                <a16:creationId xmlns:a16="http://schemas.microsoft.com/office/drawing/2014/main" id="{BD30531E-69A5-4372-91D0-EDC121056DB6}"/>
              </a:ext>
            </a:extLst>
          </p:cNvPr>
          <p:cNvSpPr txBox="1"/>
          <p:nvPr/>
        </p:nvSpPr>
        <p:spPr>
          <a:xfrm>
            <a:off x="810892" y="1555889"/>
            <a:ext cx="6167004" cy="206210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CREATE</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TABLE</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rgbClr val="000000"/>
                </a:solidFill>
                <a:effectLst/>
                <a:latin typeface="Calibri" panose="020F0502020204030204" pitchFamily="34" charset="0"/>
                <a:cs typeface="Calibri" panose="020F0502020204030204" pitchFamily="34" charset="0"/>
              </a:rPr>
              <a:t>table_name</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column1 datatype,</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column2 datatype,</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column3 datatype,</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rgbClr val="000000"/>
                </a:solidFill>
                <a:effectLst/>
                <a:latin typeface="Calibri" panose="020F0502020204030204" pitchFamily="34" charset="0"/>
                <a:cs typeface="Calibri" panose="020F0502020204030204" pitchFamily="34" charset="0"/>
              </a:rPr>
              <a:t>columnN</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datatype,</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PRIMARY</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KEY</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one </a:t>
            </a:r>
            <a:r>
              <a:rPr kumimoji="0" lang="en-US" altLang="en-US" sz="1600" b="0" i="0" u="none" strike="noStrike" cap="none" normalizeH="0" baseline="0" dirty="0">
                <a:ln>
                  <a:noFill/>
                </a:ln>
                <a:solidFill>
                  <a:srgbClr val="808080"/>
                </a:solidFill>
                <a:effectLst/>
                <a:latin typeface="Calibri" panose="020F0502020204030204" pitchFamily="34" charset="0"/>
                <a:cs typeface="Calibri" panose="020F0502020204030204" pitchFamily="34" charset="0"/>
              </a:rPr>
              <a:t>or</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more columns )</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84D103B-2DB1-44D1-879A-827A7EBBE689}"/>
              </a:ext>
            </a:extLst>
          </p:cNvPr>
          <p:cNvSpPr txBox="1"/>
          <p:nvPr/>
        </p:nvSpPr>
        <p:spPr>
          <a:xfrm>
            <a:off x="810892" y="4271059"/>
            <a:ext cx="6167004" cy="181588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CREATE</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TABLE</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CUSTOMERS (</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ID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INT</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808080"/>
                </a:solidFill>
                <a:effectLst/>
                <a:latin typeface="Calibri" panose="020F0502020204030204" pitchFamily="34" charset="0"/>
                <a:cs typeface="Calibri" panose="020F0502020204030204" pitchFamily="34" charset="0"/>
              </a:rPr>
              <a:t>PRIMARY KEY</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NAME</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VARCHAR</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(20)     </a:t>
            </a:r>
            <a:r>
              <a:rPr kumimoji="0" lang="en-US" altLang="en-US" sz="1600" b="0" i="0" u="none" strike="noStrike" cap="none" normalizeH="0" baseline="0" dirty="0">
                <a:ln>
                  <a:noFill/>
                </a:ln>
                <a:solidFill>
                  <a:srgbClr val="808080"/>
                </a:solidFill>
                <a:effectLst/>
                <a:latin typeface="Calibri" panose="020F0502020204030204" pitchFamily="34" charset="0"/>
                <a:cs typeface="Calibri" panose="020F0502020204030204" pitchFamily="34" charset="0"/>
              </a:rPr>
              <a:t>NOT</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808080"/>
                </a:solidFill>
                <a:effectLst/>
                <a:latin typeface="Calibri" panose="020F0502020204030204" pitchFamily="34" charset="0"/>
                <a:cs typeface="Calibri" panose="020F0502020204030204" pitchFamily="34" charset="0"/>
              </a:rPr>
              <a:t>NULL</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AGE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INT</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808080"/>
                </a:solidFill>
                <a:effectLst/>
                <a:latin typeface="Calibri" panose="020F0502020204030204" pitchFamily="34" charset="0"/>
                <a:cs typeface="Calibri" panose="020F0502020204030204" pitchFamily="34" charset="0"/>
              </a:rPr>
              <a:t>NOT</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808080"/>
                </a:solidFill>
                <a:effectLst/>
                <a:latin typeface="Calibri" panose="020F0502020204030204" pitchFamily="34" charset="0"/>
                <a:cs typeface="Calibri" panose="020F0502020204030204" pitchFamily="34" charset="0"/>
              </a:rPr>
              <a:t>NULL</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ADDRESS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CHAR</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(25),</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SALARY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DECIMAL</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(18, 2)</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B44098A-74CE-4C79-9C79-AFF420D05544}"/>
              </a:ext>
            </a:extLst>
          </p:cNvPr>
          <p:cNvSpPr txBox="1"/>
          <p:nvPr/>
        </p:nvSpPr>
        <p:spPr>
          <a:xfrm>
            <a:off x="810892" y="3927809"/>
            <a:ext cx="616700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00000"/>
                </a:solidFill>
                <a:effectLst/>
                <a:latin typeface="Calibri" panose="020F0502020204030204" pitchFamily="34" charset="0"/>
                <a:cs typeface="Calibri" panose="020F0502020204030204" pitchFamily="34" charset="0"/>
              </a:rPr>
              <a:t>VÍ DỤ:</a:t>
            </a:r>
            <a:endParaRPr kumimoji="0" lang="en-US" altLang="en-US" sz="1600" b="0" i="0" u="none" strike="noStrike" cap="none" normalizeH="0" baseline="0" dirty="0">
              <a:ln>
                <a:noFill/>
              </a:ln>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1823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10892" y="1059191"/>
            <a:ext cx="5049780" cy="350865"/>
          </a:xfrm>
          <a:prstGeom prst="rect">
            <a:avLst/>
          </a:prstGeom>
          <a:noFill/>
        </p:spPr>
        <p:txBody>
          <a:bodyPr wrap="none" rtlCol="0">
            <a:spAutoFit/>
          </a:bodyPr>
          <a:lstStyle/>
          <a:p>
            <a:r>
              <a:rPr lang="en-US" sz="1680" b="1" dirty="0" err="1"/>
              <a:t>Khởi</a:t>
            </a:r>
            <a:r>
              <a:rPr lang="en-US" sz="1680" b="1" dirty="0"/>
              <a:t> </a:t>
            </a:r>
            <a:r>
              <a:rPr lang="en-US" sz="1680" b="1" dirty="0" err="1"/>
              <a:t>tạo</a:t>
            </a:r>
            <a:r>
              <a:rPr lang="en-US" sz="1680" b="1" dirty="0"/>
              <a:t> </a:t>
            </a:r>
            <a:r>
              <a:rPr lang="en-US" sz="1680" b="1" dirty="0" err="1"/>
              <a:t>bảng</a:t>
            </a:r>
            <a:r>
              <a:rPr lang="en-US" sz="1680" b="1" dirty="0"/>
              <a:t> </a:t>
            </a:r>
            <a:r>
              <a:rPr lang="en-US" sz="1680" b="1" dirty="0" err="1"/>
              <a:t>sử</a:t>
            </a:r>
            <a:r>
              <a:rPr lang="en-US" sz="1680" b="1" dirty="0"/>
              <a:t> </a:t>
            </a:r>
            <a:r>
              <a:rPr lang="en-US" sz="1680" b="1" dirty="0" err="1"/>
              <a:t>dụng</a:t>
            </a:r>
            <a:r>
              <a:rPr lang="en-US" sz="1680" b="1" dirty="0"/>
              <a:t> </a:t>
            </a:r>
            <a:r>
              <a:rPr lang="en-US" sz="1680" b="1" dirty="0" err="1"/>
              <a:t>giao</a:t>
            </a:r>
            <a:r>
              <a:rPr lang="en-US" sz="1680" b="1" dirty="0"/>
              <a:t> </a:t>
            </a:r>
            <a:r>
              <a:rPr lang="en-US" sz="1680" b="1" dirty="0" err="1"/>
              <a:t>diện</a:t>
            </a:r>
            <a:r>
              <a:rPr lang="en-US" sz="1680" b="1" dirty="0"/>
              <a:t> </a:t>
            </a:r>
            <a:r>
              <a:rPr lang="en-US" sz="1680" b="1" dirty="0" err="1"/>
              <a:t>trong</a:t>
            </a:r>
            <a:r>
              <a:rPr lang="en-US" sz="1680" b="1" dirty="0"/>
              <a:t> MySQL:</a:t>
            </a:r>
            <a:endParaRPr lang="vi-VN" sz="1680" dirty="0"/>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a:solidFill>
                  <a:schemeClr val="lt1"/>
                </a:solidFill>
                <a:latin typeface="Calibri"/>
                <a:ea typeface="Calibri"/>
                <a:cs typeface="Calibri"/>
                <a:sym typeface="Calibri"/>
              </a:rPr>
              <a:t>Thao </a:t>
            </a:r>
            <a:r>
              <a:rPr lang="en-US" sz="3600" dirty="0" err="1">
                <a:solidFill>
                  <a:schemeClr val="lt1"/>
                </a:solidFill>
                <a:latin typeface="Calibri"/>
                <a:ea typeface="Calibri"/>
                <a:cs typeface="Calibri"/>
                <a:sym typeface="Calibri"/>
              </a:rPr>
              <a:t>tác</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khởi</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tạo</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bảng</a:t>
            </a:r>
            <a:endParaRPr dirty="0"/>
          </a:p>
        </p:txBody>
      </p:sp>
      <p:sp>
        <p:nvSpPr>
          <p:cNvPr id="4" name="TextBox 3">
            <a:extLst>
              <a:ext uri="{FF2B5EF4-FFF2-40B4-BE49-F238E27FC236}">
                <a16:creationId xmlns:a16="http://schemas.microsoft.com/office/drawing/2014/main" id="{3E04D9E0-6FDE-4782-A15C-DDBEC84EF205}"/>
              </a:ext>
            </a:extLst>
          </p:cNvPr>
          <p:cNvSpPr txBox="1"/>
          <p:nvPr/>
        </p:nvSpPr>
        <p:spPr>
          <a:xfrm>
            <a:off x="810892" y="2014026"/>
            <a:ext cx="4798108" cy="307777"/>
          </a:xfrm>
          <a:prstGeom prst="rect">
            <a:avLst/>
          </a:prstGeom>
          <a:noFill/>
        </p:spPr>
        <p:txBody>
          <a:bodyPr wrap="none" rtlCol="0">
            <a:spAutoFit/>
          </a:bodyPr>
          <a:lstStyle/>
          <a:p>
            <a:r>
              <a:rPr lang="en-US" dirty="0"/>
              <a:t>B1: </a:t>
            </a:r>
            <a:r>
              <a:rPr lang="en-US" dirty="0" err="1"/>
              <a:t>Chuột</a:t>
            </a:r>
            <a:r>
              <a:rPr lang="en-US" dirty="0"/>
              <a:t> </a:t>
            </a:r>
            <a:r>
              <a:rPr lang="en-US" dirty="0" err="1"/>
              <a:t>phải</a:t>
            </a:r>
            <a:r>
              <a:rPr lang="en-US" dirty="0"/>
              <a:t> </a:t>
            </a:r>
            <a:r>
              <a:rPr lang="en-US" dirty="0" err="1"/>
              <a:t>vào</a:t>
            </a:r>
            <a:r>
              <a:rPr lang="en-US" dirty="0"/>
              <a:t> </a:t>
            </a:r>
            <a:r>
              <a:rPr lang="en-US" b="1" dirty="0"/>
              <a:t>Tables</a:t>
            </a:r>
            <a:r>
              <a:rPr lang="en-US" dirty="0"/>
              <a:t> </a:t>
            </a:r>
            <a:r>
              <a:rPr lang="en-US" dirty="0" err="1"/>
              <a:t>trong</a:t>
            </a:r>
            <a:r>
              <a:rPr lang="en-US" dirty="0"/>
              <a:t> database, </a:t>
            </a:r>
            <a:r>
              <a:rPr lang="en-US" dirty="0" err="1"/>
              <a:t>chọn</a:t>
            </a:r>
            <a:r>
              <a:rPr lang="en-US" dirty="0"/>
              <a:t> </a:t>
            </a:r>
            <a:r>
              <a:rPr lang="en-US" b="1" dirty="0"/>
              <a:t>Table…</a:t>
            </a:r>
            <a:r>
              <a:rPr lang="en-US" dirty="0"/>
              <a:t> </a:t>
            </a:r>
          </a:p>
        </p:txBody>
      </p:sp>
      <p:sp>
        <p:nvSpPr>
          <p:cNvPr id="13" name="TextBox 12">
            <a:extLst>
              <a:ext uri="{FF2B5EF4-FFF2-40B4-BE49-F238E27FC236}">
                <a16:creationId xmlns:a16="http://schemas.microsoft.com/office/drawing/2014/main" id="{4ED25EA1-9307-4A60-B0BA-ED0CEDC133D5}"/>
              </a:ext>
            </a:extLst>
          </p:cNvPr>
          <p:cNvSpPr txBox="1"/>
          <p:nvPr/>
        </p:nvSpPr>
        <p:spPr>
          <a:xfrm>
            <a:off x="6379513" y="1948572"/>
            <a:ext cx="5477883" cy="523220"/>
          </a:xfrm>
          <a:prstGeom prst="rect">
            <a:avLst/>
          </a:prstGeom>
          <a:noFill/>
        </p:spPr>
        <p:txBody>
          <a:bodyPr wrap="square" rtlCol="0">
            <a:spAutoFit/>
          </a:bodyPr>
          <a:lstStyle/>
          <a:p>
            <a:r>
              <a:rPr lang="en-US" dirty="0"/>
              <a:t>B2: </a:t>
            </a:r>
            <a:r>
              <a:rPr lang="en-US" dirty="0" err="1"/>
              <a:t>Thực</a:t>
            </a:r>
            <a:r>
              <a:rPr lang="en-US" dirty="0"/>
              <a:t> </a:t>
            </a:r>
            <a:r>
              <a:rPr lang="en-US" dirty="0" err="1"/>
              <a:t>hiện</a:t>
            </a:r>
            <a:r>
              <a:rPr lang="en-US" dirty="0"/>
              <a:t> </a:t>
            </a:r>
            <a:r>
              <a:rPr lang="en-US" b="1" dirty="0" err="1"/>
              <a:t>nhập</a:t>
            </a:r>
            <a:r>
              <a:rPr lang="en-US" b="1" dirty="0"/>
              <a:t> </a:t>
            </a:r>
            <a:r>
              <a:rPr lang="en-US" b="1" dirty="0" err="1"/>
              <a:t>thông</a:t>
            </a:r>
            <a:r>
              <a:rPr lang="en-US" b="1" dirty="0"/>
              <a:t> tin </a:t>
            </a:r>
            <a:r>
              <a:rPr lang="en-US" dirty="0" err="1"/>
              <a:t>cho</a:t>
            </a:r>
            <a:r>
              <a:rPr lang="en-US" dirty="0"/>
              <a:t> </a:t>
            </a:r>
            <a:r>
              <a:rPr lang="en-US" dirty="0" err="1"/>
              <a:t>bảng</a:t>
            </a:r>
            <a:r>
              <a:rPr lang="en-US" dirty="0"/>
              <a:t> </a:t>
            </a:r>
            <a:r>
              <a:rPr lang="en-US" dirty="0" err="1"/>
              <a:t>rồi</a:t>
            </a:r>
            <a:r>
              <a:rPr lang="en-US" dirty="0"/>
              <a:t> </a:t>
            </a:r>
            <a:r>
              <a:rPr lang="en-US" dirty="0" err="1"/>
              <a:t>thực</a:t>
            </a:r>
            <a:r>
              <a:rPr lang="en-US" dirty="0"/>
              <a:t> </a:t>
            </a:r>
            <a:r>
              <a:rPr lang="en-US" dirty="0" err="1"/>
              <a:t>hiện</a:t>
            </a:r>
            <a:r>
              <a:rPr lang="en-US" dirty="0"/>
              <a:t> </a:t>
            </a:r>
            <a:r>
              <a:rPr lang="en-US" dirty="0" err="1"/>
              <a:t>ấn</a:t>
            </a:r>
            <a:r>
              <a:rPr lang="en-US" dirty="0"/>
              <a:t> </a:t>
            </a:r>
            <a:r>
              <a:rPr lang="en-US" b="1" dirty="0"/>
              <a:t>Apply</a:t>
            </a:r>
            <a:r>
              <a:rPr lang="en-US" dirty="0"/>
              <a:t> </a:t>
            </a:r>
            <a:r>
              <a:rPr lang="en-US" dirty="0" err="1"/>
              <a:t>để</a:t>
            </a:r>
            <a:r>
              <a:rPr lang="en-US" dirty="0"/>
              <a:t> </a:t>
            </a:r>
            <a:r>
              <a:rPr lang="en-US" dirty="0" err="1"/>
              <a:t>lưu</a:t>
            </a:r>
            <a:r>
              <a:rPr lang="en-US" dirty="0"/>
              <a:t> </a:t>
            </a:r>
            <a:r>
              <a:rPr lang="en-US" dirty="0" err="1"/>
              <a:t>dữ</a:t>
            </a:r>
            <a:r>
              <a:rPr lang="en-US" dirty="0"/>
              <a:t> </a:t>
            </a:r>
            <a:r>
              <a:rPr lang="en-US" dirty="0" err="1"/>
              <a:t>liệu</a:t>
            </a:r>
            <a:r>
              <a:rPr lang="en-US" dirty="0"/>
              <a:t>.</a:t>
            </a:r>
            <a:endParaRPr lang="en-US" b="1" dirty="0"/>
          </a:p>
        </p:txBody>
      </p:sp>
      <p:sp>
        <p:nvSpPr>
          <p:cNvPr id="7" name="Arrow: Right 6">
            <a:extLst>
              <a:ext uri="{FF2B5EF4-FFF2-40B4-BE49-F238E27FC236}">
                <a16:creationId xmlns:a16="http://schemas.microsoft.com/office/drawing/2014/main" id="{5A973FED-1FD5-41DA-B9AD-2E3ABA23D224}"/>
              </a:ext>
            </a:extLst>
          </p:cNvPr>
          <p:cNvSpPr/>
          <p:nvPr/>
        </p:nvSpPr>
        <p:spPr>
          <a:xfrm>
            <a:off x="4468090" y="3593377"/>
            <a:ext cx="1548245"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E44C97D-0A3D-4874-8EF9-0FF7078F1D15}"/>
              </a:ext>
            </a:extLst>
          </p:cNvPr>
          <p:cNvPicPr>
            <a:picLocks noChangeAspect="1"/>
          </p:cNvPicPr>
          <p:nvPr/>
        </p:nvPicPr>
        <p:blipFill>
          <a:blip r:embed="rId4"/>
          <a:stretch>
            <a:fillRect/>
          </a:stretch>
        </p:blipFill>
        <p:spPr>
          <a:xfrm>
            <a:off x="1031951" y="2471792"/>
            <a:ext cx="3135209" cy="1922318"/>
          </a:xfrm>
          <a:prstGeom prst="rect">
            <a:avLst/>
          </a:prstGeom>
        </p:spPr>
      </p:pic>
      <p:pic>
        <p:nvPicPr>
          <p:cNvPr id="11" name="Picture 10">
            <a:extLst>
              <a:ext uri="{FF2B5EF4-FFF2-40B4-BE49-F238E27FC236}">
                <a16:creationId xmlns:a16="http://schemas.microsoft.com/office/drawing/2014/main" id="{9712BEB1-EC00-4300-B521-F707197FC6F3}"/>
              </a:ext>
            </a:extLst>
          </p:cNvPr>
          <p:cNvPicPr>
            <a:picLocks noChangeAspect="1"/>
          </p:cNvPicPr>
          <p:nvPr/>
        </p:nvPicPr>
        <p:blipFill>
          <a:blip r:embed="rId5"/>
          <a:stretch>
            <a:fillRect/>
          </a:stretch>
        </p:blipFill>
        <p:spPr>
          <a:xfrm>
            <a:off x="6482338" y="2471792"/>
            <a:ext cx="5477883" cy="4273789"/>
          </a:xfrm>
          <a:prstGeom prst="rect">
            <a:avLst/>
          </a:prstGeom>
        </p:spPr>
      </p:pic>
    </p:spTree>
    <p:extLst>
      <p:ext uri="{BB962C8B-B14F-4D97-AF65-F5344CB8AC3E}">
        <p14:creationId xmlns:p14="http://schemas.microsoft.com/office/powerpoint/2010/main" val="2118063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p:bldP spid="13"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10892" y="1059191"/>
            <a:ext cx="4073551" cy="350865"/>
          </a:xfrm>
          <a:prstGeom prst="rect">
            <a:avLst/>
          </a:prstGeom>
          <a:noFill/>
        </p:spPr>
        <p:txBody>
          <a:bodyPr wrap="none" rtlCol="0">
            <a:spAutoFit/>
          </a:bodyPr>
          <a:lstStyle/>
          <a:p>
            <a:r>
              <a:rPr lang="en-US" sz="1680" b="1" dirty="0" err="1"/>
              <a:t>Xoá</a:t>
            </a:r>
            <a:r>
              <a:rPr lang="en-US" sz="1680" b="1" dirty="0"/>
              <a:t> </a:t>
            </a:r>
            <a:r>
              <a:rPr lang="en-US" sz="1680" b="1" dirty="0" err="1"/>
              <a:t>bảng</a:t>
            </a:r>
            <a:r>
              <a:rPr lang="en-US" sz="1680" b="1" dirty="0"/>
              <a:t> </a:t>
            </a:r>
            <a:r>
              <a:rPr lang="en-US" sz="1680" b="1" dirty="0" err="1"/>
              <a:t>bằng</a:t>
            </a:r>
            <a:r>
              <a:rPr lang="en-US" sz="1680" b="1" dirty="0"/>
              <a:t> </a:t>
            </a:r>
            <a:r>
              <a:rPr lang="en-US" sz="1680" b="1" dirty="0" err="1"/>
              <a:t>lệnh</a:t>
            </a:r>
            <a:r>
              <a:rPr lang="en-US" sz="1680" b="1" dirty="0"/>
              <a:t> </a:t>
            </a:r>
            <a:r>
              <a:rPr lang="en-US" sz="1680" b="1" dirty="0" err="1"/>
              <a:t>trong</a:t>
            </a:r>
            <a:r>
              <a:rPr lang="en-US" sz="1680" b="1" dirty="0"/>
              <a:t> SQL Server</a:t>
            </a:r>
            <a:endParaRPr lang="vi-VN" sz="1680" dirty="0"/>
          </a:p>
        </p:txBody>
      </p:sp>
      <p:pic>
        <p:nvPicPr>
          <p:cNvPr id="8" name="Google Shape;95;p14">
            <a:extLst>
              <a:ext uri="{FF2B5EF4-FFF2-40B4-BE49-F238E27FC236}">
                <a16:creationId xmlns:a16="http://schemas.microsoft.com/office/drawing/2014/main" id="{3493E301-F0C3-480E-A738-0D0B9AF449C3}"/>
              </a:ext>
            </a:extLst>
          </p:cNvPr>
          <p:cNvPicPr preferRelativeResize="0"/>
          <p:nvPr/>
        </p:nvPicPr>
        <p:blipFill rotWithShape="1">
          <a:blip r:embed="rId3">
            <a:alphaModFix/>
          </a:blip>
          <a:srcRect t="22725" b="56345"/>
          <a:stretch/>
        </p:blipFill>
        <p:spPr>
          <a:xfrm>
            <a:off x="0" y="0"/>
            <a:ext cx="12192000" cy="789709"/>
          </a:xfrm>
          <a:prstGeom prst="rect">
            <a:avLst/>
          </a:prstGeom>
          <a:noFill/>
          <a:ln>
            <a:noFill/>
          </a:ln>
        </p:spPr>
      </p:pic>
      <p:sp>
        <p:nvSpPr>
          <p:cNvPr id="9" name="Google Shape;96;p14">
            <a:extLst>
              <a:ext uri="{FF2B5EF4-FFF2-40B4-BE49-F238E27FC236}">
                <a16:creationId xmlns:a16="http://schemas.microsoft.com/office/drawing/2014/main" id="{2534BBE1-4FB1-486B-B508-7BA212D33CC8}"/>
              </a:ext>
            </a:extLst>
          </p:cNvPr>
          <p:cNvSpPr txBox="1"/>
          <p:nvPr/>
        </p:nvSpPr>
        <p:spPr>
          <a:xfrm>
            <a:off x="48066" y="91490"/>
            <a:ext cx="7188200" cy="599084"/>
          </a:xfrm>
          <a:prstGeom prst="rect">
            <a:avLst/>
          </a:prstGeom>
          <a:noFill/>
          <a:ln>
            <a:noFill/>
          </a:ln>
        </p:spPr>
        <p:txBody>
          <a:bodyPr spcFirstLastPara="1" wrap="square" lIns="91425" tIns="45700" rIns="91425" bIns="45700" anchor="b" anchorCtr="0">
            <a:noAutofit/>
          </a:bodyPr>
          <a:lstStyle/>
          <a:p>
            <a:pPr marL="0" marR="0" lvl="0" indent="0" algn="just" rtl="0">
              <a:lnSpc>
                <a:spcPct val="90000"/>
              </a:lnSpc>
              <a:spcBef>
                <a:spcPts val="0"/>
              </a:spcBef>
              <a:spcAft>
                <a:spcPts val="0"/>
              </a:spcAft>
              <a:buClr>
                <a:schemeClr val="lt1"/>
              </a:buClr>
              <a:buSzPts val="3600"/>
              <a:buFont typeface="Calibri"/>
              <a:buNone/>
            </a:pPr>
            <a:r>
              <a:rPr lang="en-US" sz="3600" dirty="0" err="1">
                <a:solidFill>
                  <a:schemeClr val="lt1"/>
                </a:solidFill>
                <a:latin typeface="Calibri"/>
                <a:ea typeface="Calibri"/>
                <a:cs typeface="Calibri"/>
                <a:sym typeface="Calibri"/>
              </a:rPr>
              <a:t>Xoá</a:t>
            </a:r>
            <a:r>
              <a:rPr lang="en-US" sz="3600" dirty="0">
                <a:solidFill>
                  <a:schemeClr val="lt1"/>
                </a:solidFill>
                <a:latin typeface="Calibri"/>
                <a:ea typeface="Calibri"/>
                <a:cs typeface="Calibri"/>
                <a:sym typeface="Calibri"/>
              </a:rPr>
              <a:t> </a:t>
            </a:r>
            <a:r>
              <a:rPr lang="en-US" sz="3600" dirty="0" err="1">
                <a:solidFill>
                  <a:schemeClr val="lt1"/>
                </a:solidFill>
                <a:latin typeface="Calibri"/>
                <a:ea typeface="Calibri"/>
                <a:cs typeface="Calibri"/>
                <a:sym typeface="Calibri"/>
              </a:rPr>
              <a:t>bảng</a:t>
            </a:r>
            <a:endParaRPr dirty="0"/>
          </a:p>
        </p:txBody>
      </p:sp>
      <p:sp>
        <p:nvSpPr>
          <p:cNvPr id="10" name="TextBox 9">
            <a:extLst>
              <a:ext uri="{FF2B5EF4-FFF2-40B4-BE49-F238E27FC236}">
                <a16:creationId xmlns:a16="http://schemas.microsoft.com/office/drawing/2014/main" id="{BD30531E-69A5-4372-91D0-EDC121056DB6}"/>
              </a:ext>
            </a:extLst>
          </p:cNvPr>
          <p:cNvSpPr txBox="1"/>
          <p:nvPr/>
        </p:nvSpPr>
        <p:spPr>
          <a:xfrm>
            <a:off x="810892" y="1555889"/>
            <a:ext cx="616700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DROP</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TABLE</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rgbClr val="000000"/>
                </a:solidFill>
                <a:effectLst/>
                <a:latin typeface="Calibri" panose="020F0502020204030204" pitchFamily="34" charset="0"/>
                <a:cs typeface="Calibri" panose="020F0502020204030204" pitchFamily="34" charset="0"/>
              </a:rPr>
              <a:t>table_name</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84D103B-2DB1-44D1-879A-827A7EBBE689}"/>
              </a:ext>
            </a:extLst>
          </p:cNvPr>
          <p:cNvSpPr txBox="1"/>
          <p:nvPr/>
        </p:nvSpPr>
        <p:spPr>
          <a:xfrm>
            <a:off x="810892" y="2524663"/>
            <a:ext cx="616700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DROP</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1" i="0" u="none" strike="noStrike" cap="none" normalizeH="0" baseline="0" dirty="0">
                <a:ln>
                  <a:noFill/>
                </a:ln>
                <a:solidFill>
                  <a:srgbClr val="006699"/>
                </a:solidFill>
                <a:effectLst/>
                <a:latin typeface="Calibri" panose="020F0502020204030204" pitchFamily="34" charset="0"/>
                <a:cs typeface="Calibri" panose="020F0502020204030204" pitchFamily="34" charset="0"/>
              </a:rPr>
              <a:t>TABLE</a:t>
            </a:r>
            <a:r>
              <a:rPr kumimoji="0" lang="en-US" altLang="en-US" sz="16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CUSTOMERS;</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B44098A-74CE-4C79-9C79-AFF420D05544}"/>
              </a:ext>
            </a:extLst>
          </p:cNvPr>
          <p:cNvSpPr txBox="1"/>
          <p:nvPr/>
        </p:nvSpPr>
        <p:spPr>
          <a:xfrm>
            <a:off x="810892" y="2040276"/>
            <a:ext cx="616700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C00000"/>
                </a:solidFill>
                <a:effectLst/>
                <a:latin typeface="Calibri" panose="020F0502020204030204" pitchFamily="34" charset="0"/>
                <a:cs typeface="Calibri" panose="020F0502020204030204" pitchFamily="34" charset="0"/>
              </a:rPr>
              <a:t>VÍ DỤ:</a:t>
            </a:r>
            <a:endParaRPr kumimoji="0" lang="en-US" altLang="en-US" sz="1600" b="0" i="0" u="none" strike="noStrike" cap="none" normalizeH="0" baseline="0" dirty="0">
              <a:ln>
                <a:noFill/>
              </a:ln>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9335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0" grpId="0"/>
      <p:bldP spid="11" grpId="0"/>
      <p:bldP spid="12"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QA-LightBlue-Reverse">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TotalTime>
  <Words>1042</Words>
  <Application>Microsoft Office PowerPoint</Application>
  <PresentationFormat>Widescreen</PresentationFormat>
  <Paragraphs>125</Paragraphs>
  <Slides>13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Alegreya</vt:lpstr>
      <vt:lpstr>Arial</vt:lpstr>
      <vt:lpstr>Calibri</vt:lpstr>
      <vt:lpstr>Myriad Pro</vt:lpstr>
      <vt:lpstr>Noto Sans Symbols</vt:lpstr>
      <vt:lpstr>Quattrocento Sans</vt:lpstr>
      <vt:lpstr>Office Theme</vt:lpstr>
      <vt:lpstr>LQA-LightBlue-Reverse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KHANH</dc:creator>
  <cp:lastModifiedBy>huy nguyễn</cp:lastModifiedBy>
  <cp:revision>500</cp:revision>
  <dcterms:modified xsi:type="dcterms:W3CDTF">2022-03-28T06:38:37Z</dcterms:modified>
</cp:coreProperties>
</file>